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3"/>
  </p:notesMasterIdLst>
  <p:handoutMasterIdLst>
    <p:handoutMasterId r:id="rId24"/>
  </p:handoutMasterIdLst>
  <p:sldIdLst>
    <p:sldId id="257" r:id="rId3"/>
    <p:sldId id="281" r:id="rId4"/>
    <p:sldId id="276" r:id="rId5"/>
    <p:sldId id="284" r:id="rId6"/>
    <p:sldId id="317" r:id="rId7"/>
    <p:sldId id="302" r:id="rId8"/>
    <p:sldId id="319" r:id="rId9"/>
    <p:sldId id="320" r:id="rId10"/>
    <p:sldId id="321" r:id="rId11"/>
    <p:sldId id="289" r:id="rId12"/>
    <p:sldId id="290" r:id="rId13"/>
    <p:sldId id="323" r:id="rId14"/>
    <p:sldId id="308" r:id="rId15"/>
    <p:sldId id="291" r:id="rId16"/>
    <p:sldId id="300" r:id="rId17"/>
    <p:sldId id="305" r:id="rId18"/>
    <p:sldId id="313" r:id="rId19"/>
    <p:sldId id="306" r:id="rId20"/>
    <p:sldId id="309" r:id="rId21"/>
    <p:sldId id="314" r:id="rId22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28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2400" b="1" dirty="0"/>
              <a:t>Inschrijvingen</a:t>
            </a:r>
            <a:r>
              <a:rPr lang="nl-BE" sz="2400" b="1" baseline="0" dirty="0"/>
              <a:t> Master in de Milieuwetenschap</a:t>
            </a:r>
            <a:endParaRPr lang="nl-BE" sz="2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MMW!$B$1</c:f>
              <c:strCache>
                <c:ptCount val="1"/>
                <c:pt idx="0">
                  <c:v>Inschrijvingen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MMW!$A$2:$A$14</c:f>
              <c:strCache>
                <c:ptCount val="1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  <c:pt idx="7">
                  <c:v>2014-2015</c:v>
                </c:pt>
                <c:pt idx="8">
                  <c:v>2015-2016</c:v>
                </c:pt>
                <c:pt idx="9">
                  <c:v>2016-2017</c:v>
                </c:pt>
                <c:pt idx="10">
                  <c:v>2017-2018</c:v>
                </c:pt>
                <c:pt idx="11">
                  <c:v>2018-2019</c:v>
                </c:pt>
                <c:pt idx="12">
                  <c:v>Gemiddelde</c:v>
                </c:pt>
              </c:strCache>
            </c:strRef>
          </c:cat>
          <c:val>
            <c:numRef>
              <c:f>MMW!$B$2:$B$14</c:f>
              <c:numCache>
                <c:formatCode>General</c:formatCode>
                <c:ptCount val="13"/>
                <c:pt idx="0">
                  <c:v>20</c:v>
                </c:pt>
                <c:pt idx="1">
                  <c:v>26</c:v>
                </c:pt>
                <c:pt idx="2">
                  <c:v>47</c:v>
                </c:pt>
                <c:pt idx="3">
                  <c:v>84</c:v>
                </c:pt>
                <c:pt idx="4">
                  <c:v>86</c:v>
                </c:pt>
                <c:pt idx="5">
                  <c:v>77</c:v>
                </c:pt>
                <c:pt idx="6">
                  <c:v>85</c:v>
                </c:pt>
                <c:pt idx="7">
                  <c:v>75</c:v>
                </c:pt>
                <c:pt idx="8">
                  <c:v>78</c:v>
                </c:pt>
                <c:pt idx="9">
                  <c:v>52</c:v>
                </c:pt>
                <c:pt idx="10">
                  <c:v>67</c:v>
                </c:pt>
                <c:pt idx="11">
                  <c:v>73</c:v>
                </c:pt>
                <c:pt idx="12" formatCode="0">
                  <c:v>64.166666666666671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8-41E1-9599-342138EBEF39}"/>
            </c:ext>
          </c:extLst>
        </c:ser>
        <c:ser>
          <c:idx val="1"/>
          <c:order val="1"/>
          <c:tx>
            <c:strRef>
              <c:f>MMW!$C$1</c:f>
              <c:strCache>
                <c:ptCount val="1"/>
                <c:pt idx="0">
                  <c:v>Inschrijving diplomajaar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MMW!$A$2:$A$14</c:f>
              <c:strCache>
                <c:ptCount val="1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  <c:pt idx="7">
                  <c:v>2014-2015</c:v>
                </c:pt>
                <c:pt idx="8">
                  <c:v>2015-2016</c:v>
                </c:pt>
                <c:pt idx="9">
                  <c:v>2016-2017</c:v>
                </c:pt>
                <c:pt idx="10">
                  <c:v>2017-2018</c:v>
                </c:pt>
                <c:pt idx="11">
                  <c:v>2018-2019</c:v>
                </c:pt>
                <c:pt idx="12">
                  <c:v>Gemiddelde</c:v>
                </c:pt>
              </c:strCache>
            </c:strRef>
          </c:cat>
          <c:val>
            <c:numRef>
              <c:f>MMW!$C$2:$C$14</c:f>
              <c:numCache>
                <c:formatCode>General</c:formatCode>
                <c:ptCount val="13"/>
                <c:pt idx="0">
                  <c:v>16</c:v>
                </c:pt>
                <c:pt idx="1">
                  <c:v>15</c:v>
                </c:pt>
                <c:pt idx="2">
                  <c:v>35</c:v>
                </c:pt>
                <c:pt idx="3">
                  <c:v>60</c:v>
                </c:pt>
                <c:pt idx="4">
                  <c:v>61</c:v>
                </c:pt>
                <c:pt idx="5">
                  <c:v>52</c:v>
                </c:pt>
                <c:pt idx="6">
                  <c:v>63</c:v>
                </c:pt>
                <c:pt idx="7">
                  <c:v>53</c:v>
                </c:pt>
                <c:pt idx="8">
                  <c:v>45</c:v>
                </c:pt>
                <c:pt idx="9">
                  <c:v>35</c:v>
                </c:pt>
                <c:pt idx="10">
                  <c:v>38</c:v>
                </c:pt>
                <c:pt idx="11">
                  <c:v>48</c:v>
                </c:pt>
                <c:pt idx="12" formatCode="0">
                  <c:v>43.416666666666664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8-41E1-9599-342138EBEF39}"/>
            </c:ext>
          </c:extLst>
        </c:ser>
        <c:ser>
          <c:idx val="2"/>
          <c:order val="2"/>
          <c:tx>
            <c:strRef>
              <c:f>MMW!$D$1</c:f>
              <c:strCache>
                <c:ptCount val="1"/>
                <c:pt idx="0">
                  <c:v>Geslaagden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MMW!$A$2:$A$14</c:f>
              <c:strCache>
                <c:ptCount val="1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  <c:pt idx="7">
                  <c:v>2014-2015</c:v>
                </c:pt>
                <c:pt idx="8">
                  <c:v>2015-2016</c:v>
                </c:pt>
                <c:pt idx="9">
                  <c:v>2016-2017</c:v>
                </c:pt>
                <c:pt idx="10">
                  <c:v>2017-2018</c:v>
                </c:pt>
                <c:pt idx="11">
                  <c:v>2018-2019</c:v>
                </c:pt>
                <c:pt idx="12">
                  <c:v>Gemiddelde</c:v>
                </c:pt>
              </c:strCache>
            </c:strRef>
          </c:cat>
          <c:val>
            <c:numRef>
              <c:f>MMW!$D$2:$D$14</c:f>
              <c:numCache>
                <c:formatCode>General</c:formatCode>
                <c:ptCount val="13"/>
                <c:pt idx="0">
                  <c:v>13</c:v>
                </c:pt>
                <c:pt idx="1">
                  <c:v>15</c:v>
                </c:pt>
                <c:pt idx="2">
                  <c:v>23</c:v>
                </c:pt>
                <c:pt idx="3">
                  <c:v>48</c:v>
                </c:pt>
                <c:pt idx="4">
                  <c:v>44</c:v>
                </c:pt>
                <c:pt idx="5">
                  <c:v>34</c:v>
                </c:pt>
                <c:pt idx="6">
                  <c:v>41</c:v>
                </c:pt>
                <c:pt idx="7">
                  <c:v>27</c:v>
                </c:pt>
                <c:pt idx="8">
                  <c:v>41</c:v>
                </c:pt>
                <c:pt idx="9">
                  <c:v>23</c:v>
                </c:pt>
                <c:pt idx="10">
                  <c:v>26</c:v>
                </c:pt>
                <c:pt idx="12" formatCode="0">
                  <c:v>30.454545454545453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8-41E1-9599-342138EBEF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14944"/>
        <c:axId val="20916480"/>
      </c:barChart>
      <c:catAx>
        <c:axId val="2091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0916480"/>
        <c:crosses val="autoZero"/>
        <c:auto val="1"/>
        <c:lblAlgn val="ctr"/>
        <c:lblOffset val="100"/>
        <c:noMultiLvlLbl val="0"/>
      </c:catAx>
      <c:valAx>
        <c:axId val="2091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091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en-US" dirty="0"/>
              <a:t>Master in de </a:t>
            </a:r>
            <a:r>
              <a:rPr lang="en-US" dirty="0" err="1"/>
              <a:t>Milieuwetenschap</a:t>
            </a:r>
            <a:r>
              <a:rPr lang="en-US" dirty="0"/>
              <a:t> - Sector </a:t>
            </a:r>
            <a:r>
              <a:rPr lang="en-US" dirty="0" err="1" smtClean="0"/>
              <a:t>tewerkstelling</a:t>
            </a:r>
            <a:endParaRPr lang="en-US" dirty="0" smtClean="0"/>
          </a:p>
          <a:p>
            <a:pPr algn="r">
              <a:defRPr/>
            </a:pPr>
            <a:r>
              <a:rPr lang="en-US" sz="1200" dirty="0" smtClean="0"/>
              <a:t>(alumni-</a:t>
            </a:r>
            <a:r>
              <a:rPr lang="en-US" sz="1200" dirty="0" err="1" smtClean="0"/>
              <a:t>bevraging</a:t>
            </a:r>
            <a:r>
              <a:rPr lang="en-US" sz="1200" baseline="0" dirty="0" smtClean="0"/>
              <a:t> 2014)</a:t>
            </a:r>
            <a:endParaRPr lang="en-US" sz="120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592105506795535E-2"/>
          <c:y val="0.17826502884014708"/>
          <c:w val="0.67849799096396701"/>
          <c:h val="0.73302806974088486"/>
        </c:manualLayout>
      </c:layout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438-4046-B0C1-5580B8759ABF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Blad1!$A$2:$A$8</c:f>
              <c:strCache>
                <c:ptCount val="7"/>
                <c:pt idx="0">
                  <c:v>Universiteit</c:v>
                </c:pt>
                <c:pt idx="1">
                  <c:v>Overheid</c:v>
                </c:pt>
                <c:pt idx="2">
                  <c:v>Privésector KMO</c:v>
                </c:pt>
                <c:pt idx="3">
                  <c:v>Overheid lokaal</c:v>
                </c:pt>
                <c:pt idx="4">
                  <c:v>Privé sector multinational</c:v>
                </c:pt>
                <c:pt idx="5">
                  <c:v>Privésector nationaal</c:v>
                </c:pt>
                <c:pt idx="6">
                  <c:v>Onderwijs</c:v>
                </c:pt>
              </c:strCache>
            </c:strRef>
          </c:cat>
          <c:val>
            <c:numRef>
              <c:f>Blad1!$B$2:$B$8</c:f>
              <c:numCache>
                <c:formatCode>0%</c:formatCode>
                <c:ptCount val="7"/>
                <c:pt idx="0" formatCode="0.00%">
                  <c:v>0.214</c:v>
                </c:pt>
                <c:pt idx="1">
                  <c:v>0.19</c:v>
                </c:pt>
                <c:pt idx="2" formatCode="0.00%">
                  <c:v>0.16700000000000001</c:v>
                </c:pt>
                <c:pt idx="3" formatCode="0.00%">
                  <c:v>0.14299999999999999</c:v>
                </c:pt>
                <c:pt idx="4" formatCode="0.00%">
                  <c:v>9.5000000000000001E-2</c:v>
                </c:pt>
                <c:pt idx="5" formatCode="0.00%">
                  <c:v>4.8000000000000001E-2</c:v>
                </c:pt>
                <c:pt idx="6" formatCode="0.00%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8-4046-B0C1-5580B8759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065039069733008"/>
          <c:y val="0.16517973412790199"/>
          <c:w val="0.24787986520016295"/>
          <c:h val="0.6551118637091325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CC993-65AD-44D9-BEC0-6E1BE2AE007B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46B8-D551-40FF-A063-3C6CE6CCF0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66548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FEE7C-BE2E-4FB5-ADAF-29B03D448060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2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AAAC6-844C-4BE9-88E6-1A6006724D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945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38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9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84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58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Meest voorkomende functies in 2006: advisering – onderzoek – beleid/management – onderwijs/vorming</a:t>
            </a:r>
            <a:r>
              <a:rPr lang="nl-BE" baseline="0" dirty="0" smtClean="0"/>
              <a:t> </a:t>
            </a:r>
            <a:r>
              <a:rPr lang="nl-BE" baseline="0" dirty="0" smtClean="0">
                <a:sym typeface="Wingdings" panose="05000000000000000000" pitchFamily="2" charset="2"/>
              </a:rPr>
              <a:t> lichte verschuiving, maar toch nog grote gelijkenissen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26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8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5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9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114495"/>
            <a:ext cx="6400800" cy="11633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22783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317-8CA4-485E-A56A-E221AE638346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0C6F-77A8-40A7-9C8B-344F135B41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38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317-8CA4-485E-A56A-E221AE638346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0C6F-77A8-40A7-9C8B-344F135B41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20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114495"/>
            <a:ext cx="6400800" cy="11633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22783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906-F1D3-9F4D-8023-66D6861A1AC0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B2DA-3405-ED4E-9361-7F4E6834E1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8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906-F1D3-9F4D-8023-66D6861A1AC0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B2DA-3405-ED4E-9361-7F4E6834E1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4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906713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140652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906-F1D3-9F4D-8023-66D6861A1AC0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B2DA-3405-ED4E-9361-7F4E6834E1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6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906-F1D3-9F4D-8023-66D6861A1AC0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B2DA-3405-ED4E-9361-7F4E6834E1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1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906-F1D3-9F4D-8023-66D6861A1AC0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B2DA-3405-ED4E-9361-7F4E6834E1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0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906-F1D3-9F4D-8023-66D6861A1AC0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B2DA-3405-ED4E-9361-7F4E6834E1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9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906-F1D3-9F4D-8023-66D6861A1AC0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B2DA-3405-ED4E-9361-7F4E6834E1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5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906-F1D3-9F4D-8023-66D6861A1AC0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B2DA-3405-ED4E-9361-7F4E6834E1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0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76008" y="368135"/>
            <a:ext cx="7838600" cy="5098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008" y="5467116"/>
            <a:ext cx="5486400" cy="5655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906-F1D3-9F4D-8023-66D6861A1AC0}" type="datetimeFigureOut">
              <a:rPr lang="nl-NL" smtClean="0"/>
              <a:pPr/>
              <a:t>6-4-2020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B2DA-3405-ED4E-9361-7F4E6834E1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1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317-8CA4-485E-A56A-E221AE638346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0C6F-77A8-40A7-9C8B-344F135B41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04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870825" cy="63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139950"/>
            <a:ext cx="3859213" cy="35544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21213" y="2139950"/>
            <a:ext cx="3859212" cy="35544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870825" cy="63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2139950"/>
            <a:ext cx="3859213" cy="35544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1213" y="2139950"/>
            <a:ext cx="3859212" cy="35544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776574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127638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317-8CA4-485E-A56A-E221AE638346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0C6F-77A8-40A7-9C8B-344F135B41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6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317-8CA4-485E-A56A-E221AE638346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0C6F-77A8-40A7-9C8B-344F135B41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01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317-8CA4-485E-A56A-E221AE638346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0C6F-77A8-40A7-9C8B-344F135B41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60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317-8CA4-485E-A56A-E221AE638346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0C6F-77A8-40A7-9C8B-344F135B41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99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317-8CA4-485E-A56A-E221AE638346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0C6F-77A8-40A7-9C8B-344F135B41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35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317-8CA4-485E-A56A-E221AE638346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0C6F-77A8-40A7-9C8B-344F135B41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70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C317-8CA4-485E-A56A-E221AE638346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0C6F-77A8-40A7-9C8B-344F135B41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41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pic>
        <p:nvPicPr>
          <p:cNvPr id="7" name="Afbeelding 6" descr="beelden powerpoint_Pagina_1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328"/>
            <a:ext cx="9144000" cy="2328672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562651"/>
            <a:ext cx="2133600" cy="256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02C317-8CA4-485E-A56A-E221AE638346}" type="datetimeFigureOut">
              <a:rPr lang="nl-BE" smtClean="0"/>
              <a:t>6/04/2020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562651"/>
            <a:ext cx="2895600" cy="256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562651"/>
            <a:ext cx="2133600" cy="256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DFB0C6F-77A8-40A7-9C8B-344F135B41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45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spcBef>
          <a:spcPts val="768"/>
        </a:spcBef>
        <a:buClr>
          <a:schemeClr val="tx2"/>
        </a:buClr>
        <a:buSzPct val="50000"/>
        <a:buFontTx/>
        <a:buBlip>
          <a:blip r:embed="rId13"/>
        </a:buBlip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spcBef>
          <a:spcPts val="768"/>
        </a:spcBef>
        <a:buClr>
          <a:schemeClr val="tx2"/>
        </a:buClr>
        <a:buSzPct val="50000"/>
        <a:buFontTx/>
        <a:buBlip>
          <a:blip r:embed="rId14"/>
        </a:buBlip>
        <a:defRPr sz="2800" kern="18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spcBef>
          <a:spcPts val="768"/>
        </a:spcBef>
        <a:buClr>
          <a:schemeClr val="tx2"/>
        </a:buClr>
        <a:buSzPct val="50000"/>
        <a:buFontTx/>
        <a:buBlip>
          <a:blip r:embed="rId13"/>
        </a:buBlip>
        <a:defRPr sz="2400" kern="1200">
          <a:solidFill>
            <a:srgbClr val="0098C3"/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spcBef>
          <a:spcPts val="768"/>
        </a:spcBef>
        <a:buClr>
          <a:schemeClr val="tx2"/>
        </a:buClr>
        <a:buSzPct val="5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spcBef>
          <a:spcPts val="768"/>
        </a:spcBef>
        <a:buClr>
          <a:schemeClr val="tx2"/>
        </a:buClr>
        <a:buSzPct val="50000"/>
        <a:buFontTx/>
        <a:buBlip>
          <a:blip r:embed="rId13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elden powerpoint_Pagina_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025896"/>
            <a:ext cx="9144000" cy="832104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581703"/>
            <a:ext cx="2133600" cy="256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00A37906-F1D3-9F4D-8023-66D6861A1AC0}" type="datetimeFigureOut">
              <a:rPr lang="nl-NL" smtClean="0"/>
              <a:pPr/>
              <a:t>6-4-2020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81703"/>
            <a:ext cx="457200" cy="256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164B2DA-3405-ED4E-9361-7F4E6834E1E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645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spcBef>
          <a:spcPts val="768"/>
        </a:spcBef>
        <a:buClr>
          <a:schemeClr val="tx2"/>
        </a:buClr>
        <a:buSzPct val="50000"/>
        <a:buFontTx/>
        <a:buBlip>
          <a:blip r:embed="rId14"/>
        </a:buBlip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spcBef>
          <a:spcPts val="768"/>
        </a:spcBef>
        <a:buClr>
          <a:schemeClr val="tx2"/>
        </a:buClr>
        <a:buSzPct val="50000"/>
        <a:buFontTx/>
        <a:buBlip>
          <a:blip r:embed="rId15"/>
        </a:buBlip>
        <a:defRPr sz="2800" kern="18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spcBef>
          <a:spcPts val="768"/>
        </a:spcBef>
        <a:buClr>
          <a:schemeClr val="tx2"/>
        </a:buClr>
        <a:buSzPct val="50000"/>
        <a:buFontTx/>
        <a:buBlip>
          <a:blip r:embed="rId14"/>
        </a:buBlip>
        <a:defRPr sz="2400" kern="1200">
          <a:solidFill>
            <a:srgbClr val="0098C3"/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spcBef>
          <a:spcPts val="768"/>
        </a:spcBef>
        <a:buClr>
          <a:schemeClr val="tx2"/>
        </a:buClr>
        <a:buSzPct val="50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spcBef>
          <a:spcPts val="768"/>
        </a:spcBef>
        <a:buClr>
          <a:schemeClr val="tx2"/>
        </a:buClr>
        <a:buSzPct val="50000"/>
        <a:buFontTx/>
        <a:buBlip>
          <a:blip r:embed="rId14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.ac.be/we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uantwerpen.be/imd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640960" cy="1440160"/>
          </a:xfrm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Master in de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Milieuwetenschap</a:t>
            </a:r>
            <a:endParaRPr lang="en-US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2339975" y="5589588"/>
            <a:ext cx="439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nl-BE" sz="900" baseline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2688265" cy="3554413"/>
          </a:xfrm>
        </p:spPr>
      </p:pic>
      <p:sp>
        <p:nvSpPr>
          <p:cNvPr id="2" name="Tekstvak 1"/>
          <p:cNvSpPr txBox="1"/>
          <p:nvPr/>
        </p:nvSpPr>
        <p:spPr>
          <a:xfrm>
            <a:off x="251520" y="602138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Infodagen 2020</a:t>
            </a:r>
          </a:p>
          <a:p>
            <a:r>
              <a:rPr lang="nl-BE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Universiteit Antwerpen - IMDO</a:t>
            </a:r>
            <a:endParaRPr lang="nl-BE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412776"/>
            <a:ext cx="7200900" cy="4968551"/>
          </a:xfrm>
          <a:noFill/>
        </p:spPr>
        <p:txBody>
          <a:bodyPr>
            <a:normAutofit fontScale="70000" lnSpcReduction="20000"/>
          </a:bodyPr>
          <a:lstStyle/>
          <a:p>
            <a:pPr>
              <a:spcAft>
                <a:spcPct val="60000"/>
              </a:spcAft>
              <a:buFont typeface="Wingdings" pitchFamily="2" charset="2"/>
              <a:buChar char="§"/>
            </a:pPr>
            <a:endParaRPr lang="nl-NL" sz="20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l-N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Het onderwijs in de Master Milieuwetenschap is: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nl-NL" sz="2000" b="1" dirty="0" err="1">
                <a:latin typeface="Calibri" pitchFamily="34" charset="0"/>
                <a:cs typeface="Calibri" pitchFamily="34" charset="0"/>
              </a:rPr>
              <a:t>Studentgecentreerd</a:t>
            </a:r>
            <a:r>
              <a:rPr lang="nl-NL" sz="20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l-NL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nl-N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verschillende werkvormen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l-N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nl-N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aandacht voor werkstudenten</a:t>
            </a:r>
          </a:p>
          <a:p>
            <a:pPr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2000" b="1" dirty="0" err="1" smtClean="0">
                <a:latin typeface="Calibri" pitchFamily="34" charset="0"/>
                <a:cs typeface="Calibri" pitchFamily="34" charset="0"/>
              </a:rPr>
              <a:t>Projectgestuurd</a:t>
            </a:r>
            <a:endParaRPr lang="nl-NL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2000" dirty="0" smtClean="0">
                <a:latin typeface="Calibri" pitchFamily="34" charset="0"/>
                <a:cs typeface="Calibri" pitchFamily="34" charset="0"/>
              </a:rPr>
              <a:t>Probleemoplossend </a:t>
            </a:r>
            <a:r>
              <a:rPr lang="nl-NL" sz="2000" dirty="0">
                <a:latin typeface="Calibri" pitchFamily="34" charset="0"/>
                <a:cs typeface="Calibri" pitchFamily="34" charset="0"/>
              </a:rPr>
              <a:t>werken aan actuele milieuvraagstukken</a:t>
            </a:r>
          </a:p>
          <a:p>
            <a:pPr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2000" b="1" dirty="0" smtClean="0">
                <a:latin typeface="Calibri" pitchFamily="34" charset="0"/>
                <a:cs typeface="Calibri" pitchFamily="34" charset="0"/>
              </a:rPr>
              <a:t>Geïntegreerde, vakoverschrijdende benadering</a:t>
            </a:r>
          </a:p>
          <a:p>
            <a:pPr lvl="1">
              <a:spcAft>
                <a:spcPct val="60000"/>
              </a:spcAft>
              <a:buFont typeface="Wingdings" panose="05000000000000000000" pitchFamily="2" charset="2"/>
              <a:buChar char="ü"/>
            </a:pPr>
            <a:r>
              <a:rPr lang="nl-NL" sz="2000" dirty="0" smtClean="0">
                <a:latin typeface="Calibri" pitchFamily="34" charset="0"/>
                <a:cs typeface="Calibri" pitchFamily="34" charset="0"/>
              </a:rPr>
              <a:t>Vanuit sociale wetenschappen en natuurwetenschappen</a:t>
            </a:r>
          </a:p>
          <a:p>
            <a:pPr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2000" b="1" dirty="0" smtClean="0">
                <a:latin typeface="Calibri" pitchFamily="34" charset="0"/>
                <a:cs typeface="Calibri" pitchFamily="34" charset="0"/>
              </a:rPr>
              <a:t>Wetenschappelijk en Praktijkgericht</a:t>
            </a:r>
            <a:endParaRPr lang="nl-NL" sz="2000" b="1" dirty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2000" dirty="0">
                <a:latin typeface="Calibri" pitchFamily="34" charset="0"/>
                <a:cs typeface="Calibri" pitchFamily="34" charset="0"/>
              </a:rPr>
              <a:t>Keuze uit reële milieuvraagstukken aangebracht door vele onderzoekers en gastdocenten uit het werkveld</a:t>
            </a:r>
          </a:p>
          <a:p>
            <a:pPr lvl="1"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2000" dirty="0">
                <a:latin typeface="Calibri" pitchFamily="34" charset="0"/>
                <a:cs typeface="Calibri" pitchFamily="34" charset="0"/>
              </a:rPr>
              <a:t>Bedrijfsbezoeken, excursies, …</a:t>
            </a:r>
          </a:p>
          <a:p>
            <a:pPr lvl="1"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2000" dirty="0">
                <a:latin typeface="Calibri" pitchFamily="34" charset="0"/>
                <a:cs typeface="Calibri" pitchFamily="34" charset="0"/>
              </a:rPr>
              <a:t>Gastsprekers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549275"/>
            <a:ext cx="7221538" cy="635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MMW/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Kenmerken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21575" cy="5040560"/>
          </a:xfrm>
        </p:spPr>
        <p:txBody>
          <a:bodyPr>
            <a:normAutofit/>
          </a:bodyPr>
          <a:lstStyle/>
          <a:p>
            <a:pPr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1600" b="1" dirty="0">
                <a:latin typeface="Calibri" pitchFamily="34" charset="0"/>
                <a:cs typeface="Calibri" pitchFamily="34" charset="0"/>
              </a:rPr>
              <a:t>Innovatief</a:t>
            </a:r>
          </a:p>
          <a:p>
            <a:pPr lvl="1">
              <a:spcAft>
                <a:spcPct val="40000"/>
              </a:spcAft>
              <a:buFont typeface="Wingdings" pitchFamily="2" charset="2"/>
              <a:buChar char="ü"/>
            </a:pPr>
            <a:r>
              <a:rPr lang="nl-NL" sz="1600" i="1" dirty="0" err="1" smtClean="0">
                <a:latin typeface="Calibri" pitchFamily="34" charset="0"/>
                <a:cs typeface="Calibri" pitchFamily="34" charset="0"/>
              </a:rPr>
              <a:t>GeCase</a:t>
            </a:r>
            <a:r>
              <a:rPr lang="nl-NL" sz="1600" i="1" dirty="0" smtClean="0">
                <a:latin typeface="Calibri" pitchFamily="34" charset="0"/>
                <a:cs typeface="Calibri" pitchFamily="34" charset="0"/>
              </a:rPr>
              <a:t>-Pro: 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interactie </a:t>
            </a:r>
            <a:r>
              <a:rPr lang="nl-NL" sz="1600" dirty="0">
                <a:latin typeface="Calibri" pitchFamily="34" charset="0"/>
                <a:cs typeface="Calibri" pitchFamily="34" charset="0"/>
              </a:rPr>
              <a:t>met actoren uit de 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samenleving, gebiedsgericht, projectmanagement</a:t>
            </a:r>
            <a:endParaRPr lang="nl-NL" sz="16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ü"/>
            </a:pPr>
            <a:r>
              <a:rPr lang="nl-NL" sz="1600" i="1" dirty="0" smtClean="0">
                <a:latin typeface="Calibri" pitchFamily="34" charset="0"/>
                <a:cs typeface="Calibri" pitchFamily="34" charset="0"/>
              </a:rPr>
              <a:t>River </a:t>
            </a:r>
            <a:r>
              <a:rPr lang="nl-NL" sz="1600" i="1" dirty="0">
                <a:latin typeface="Calibri" pitchFamily="34" charset="0"/>
                <a:cs typeface="Calibri" pitchFamily="34" charset="0"/>
              </a:rPr>
              <a:t>21:</a:t>
            </a:r>
            <a:r>
              <a:rPr lang="nl-NL" sz="1600" dirty="0">
                <a:latin typeface="Calibri" pitchFamily="34" charset="0"/>
                <a:cs typeface="Calibri" pitchFamily="34" charset="0"/>
              </a:rPr>
              <a:t> 2 weken op stap met internationale groep studenten om een visie over de Schelde te ontwikkelen</a:t>
            </a:r>
          </a:p>
          <a:p>
            <a:pPr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1600" b="1" dirty="0">
                <a:latin typeface="Calibri" pitchFamily="34" charset="0"/>
                <a:cs typeface="Calibri" pitchFamily="34" charset="0"/>
              </a:rPr>
              <a:t>Internationaal</a:t>
            </a:r>
          </a:p>
          <a:p>
            <a:pPr lvl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ü"/>
            </a:pPr>
            <a:r>
              <a:rPr lang="nl-NL" sz="1500" dirty="0">
                <a:latin typeface="Calibri" pitchFamily="34" charset="0"/>
                <a:cs typeface="Calibri" pitchFamily="34" charset="0"/>
              </a:rPr>
              <a:t>Op </a:t>
            </a:r>
            <a:r>
              <a:rPr lang="nl-NL" sz="1500" dirty="0" smtClean="0">
                <a:latin typeface="Calibri" pitchFamily="34" charset="0"/>
                <a:cs typeface="Calibri" pitchFamily="34" charset="0"/>
              </a:rPr>
              <a:t>Erasmus, enkel in 2</a:t>
            </a:r>
            <a:r>
              <a:rPr lang="nl-NL" sz="1500" baseline="30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nl-NL" sz="1500" dirty="0" smtClean="0">
                <a:latin typeface="Calibri" pitchFamily="34" charset="0"/>
                <a:cs typeface="Calibri" pitchFamily="34" charset="0"/>
              </a:rPr>
              <a:t> semester</a:t>
            </a:r>
          </a:p>
          <a:p>
            <a:pPr lvl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ü"/>
            </a:pPr>
            <a:r>
              <a:rPr lang="nl-NL" sz="1500" dirty="0" smtClean="0">
                <a:latin typeface="Calibri" pitchFamily="34" charset="0"/>
                <a:cs typeface="Calibri" pitchFamily="34" charset="0"/>
              </a:rPr>
              <a:t>Aanvraag via </a:t>
            </a:r>
            <a:r>
              <a:rPr lang="nl-NL" sz="1500" dirty="0" err="1" smtClean="0">
                <a:latin typeface="Calibri" pitchFamily="34" charset="0"/>
                <a:cs typeface="Calibri" pitchFamily="34" charset="0"/>
              </a:rPr>
              <a:t>Mobility</a:t>
            </a:r>
            <a:r>
              <a:rPr lang="nl-NL" sz="1500" dirty="0" smtClean="0">
                <a:latin typeface="Calibri" pitchFamily="34" charset="0"/>
                <a:cs typeface="Calibri" pitchFamily="34" charset="0"/>
              </a:rPr>
              <a:t> online</a:t>
            </a:r>
            <a:endParaRPr lang="nl-NL" sz="15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ü"/>
            </a:pPr>
            <a:r>
              <a:rPr lang="nl-NL" sz="1500" i="1" dirty="0">
                <a:latin typeface="Calibri" pitchFamily="34" charset="0"/>
                <a:cs typeface="Calibri" pitchFamily="34" charset="0"/>
              </a:rPr>
              <a:t>Mogelijke bestemmingen:</a:t>
            </a:r>
          </a:p>
          <a:p>
            <a:pPr lvl="2">
              <a:spcBef>
                <a:spcPct val="0"/>
              </a:spcBef>
              <a:buFont typeface="Wingdings" pitchFamily="2" charset="2"/>
              <a:buChar char="§"/>
            </a:pPr>
            <a:r>
              <a:rPr lang="nl-NL" sz="1600" dirty="0" smtClean="0">
                <a:latin typeface="Calibri" pitchFamily="34" charset="0"/>
                <a:cs typeface="Calibri" pitchFamily="34" charset="0"/>
              </a:rPr>
              <a:t>Duitsland</a:t>
            </a:r>
          </a:p>
          <a:p>
            <a:pPr lvl="2">
              <a:spcBef>
                <a:spcPct val="0"/>
              </a:spcBef>
              <a:buFont typeface="Wingdings" pitchFamily="2" charset="2"/>
              <a:buChar char="§"/>
            </a:pPr>
            <a:r>
              <a:rPr lang="nl-NL" sz="1600" dirty="0" smtClean="0">
                <a:latin typeface="Calibri" pitchFamily="34" charset="0"/>
                <a:cs typeface="Calibri" pitchFamily="34" charset="0"/>
              </a:rPr>
              <a:t>Italië</a:t>
            </a:r>
            <a:endParaRPr lang="nl-NL" sz="1600" dirty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ct val="0"/>
              </a:spcBef>
              <a:buFont typeface="Wingdings" pitchFamily="2" charset="2"/>
              <a:buChar char="§"/>
            </a:pPr>
            <a:r>
              <a:rPr lang="nl-NL" sz="1600" dirty="0" smtClean="0">
                <a:latin typeface="Calibri" pitchFamily="34" charset="0"/>
                <a:cs typeface="Calibri" pitchFamily="34" charset="0"/>
              </a:rPr>
              <a:t>Oostenrijk</a:t>
            </a:r>
          </a:p>
          <a:p>
            <a:pPr lvl="2">
              <a:spcBef>
                <a:spcPct val="0"/>
              </a:spcBef>
              <a:buFont typeface="Wingdings" pitchFamily="2" charset="2"/>
              <a:buChar char="§"/>
            </a:pPr>
            <a:r>
              <a:rPr lang="nl-NL" sz="1600" dirty="0" smtClean="0">
                <a:latin typeface="Calibri" pitchFamily="34" charset="0"/>
                <a:cs typeface="Calibri" pitchFamily="34" charset="0"/>
              </a:rPr>
              <a:t>Portugal</a:t>
            </a:r>
            <a:endParaRPr lang="nl-NL" sz="1600" dirty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ct val="0"/>
              </a:spcBef>
              <a:buFont typeface="Wingdings" pitchFamily="2" charset="2"/>
              <a:buChar char="§"/>
            </a:pPr>
            <a:r>
              <a:rPr lang="nl-NL" sz="1600" dirty="0">
                <a:latin typeface="Calibri" pitchFamily="34" charset="0"/>
                <a:cs typeface="Calibri" pitchFamily="34" charset="0"/>
              </a:rPr>
              <a:t>Denemarken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§"/>
            </a:pPr>
            <a:r>
              <a:rPr lang="nl-NL" sz="1600" dirty="0">
                <a:latin typeface="Calibri" pitchFamily="34" charset="0"/>
                <a:cs typeface="Calibri" pitchFamily="34" charset="0"/>
              </a:rPr>
              <a:t>Noorwegen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§"/>
            </a:pPr>
            <a:r>
              <a:rPr lang="nl-NL" sz="1600" dirty="0">
                <a:latin typeface="Calibri" pitchFamily="34" charset="0"/>
                <a:cs typeface="Calibri" pitchFamily="34" charset="0"/>
              </a:rPr>
              <a:t>Zweden</a:t>
            </a:r>
          </a:p>
          <a:p>
            <a:pPr lvl="1">
              <a:spcBef>
                <a:spcPct val="0"/>
              </a:spcBef>
              <a:spcAft>
                <a:spcPct val="60000"/>
              </a:spcAft>
              <a:buFont typeface="Wingdings" pitchFamily="2" charset="2"/>
              <a:buChar char="ü"/>
            </a:pPr>
            <a:endParaRPr lang="nl-NL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549275"/>
            <a:ext cx="7221538" cy="635000"/>
          </a:xfrm>
        </p:spPr>
        <p:txBody>
          <a:bodyPr/>
          <a:lstStyle/>
          <a:p>
            <a:pPr algn="r"/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MMW/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Kenmerken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1510" name="Picture 22" descr="Antwer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149725"/>
            <a:ext cx="2881312" cy="191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0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 bwMode="auto">
          <a:xfrm>
            <a:off x="1025996" y="517524"/>
            <a:ext cx="7870825" cy="82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r>
              <a:rPr lang="nl-BE" sz="3200" b="1" kern="0" dirty="0" smtClean="0">
                <a:latin typeface="+mj-lt"/>
                <a:ea typeface="+mj-ea"/>
                <a:cs typeface="+mj-cs"/>
              </a:rPr>
              <a:t>Concept Masterproef </a:t>
            </a:r>
            <a:r>
              <a:rPr lang="nl-BE" sz="3200" b="1" kern="0" dirty="0">
                <a:latin typeface="+mj-lt"/>
                <a:ea typeface="+mj-ea"/>
                <a:cs typeface="+mj-cs"/>
              </a:rPr>
              <a:t>Milieuwetenschap</a:t>
            </a:r>
            <a:endParaRPr lang="en-US" sz="32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64876" y="1988840"/>
            <a:ext cx="7993063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nl-BE" dirty="0">
                <a:latin typeface="+mn-lt"/>
              </a:rPr>
              <a:t> </a:t>
            </a:r>
            <a:r>
              <a:rPr lang="nl-BE" dirty="0" smtClean="0">
                <a:latin typeface="+mn-lt"/>
              </a:rPr>
              <a:t>Thema/Onderwerp </a:t>
            </a:r>
            <a:r>
              <a:rPr lang="nl-BE" dirty="0">
                <a:latin typeface="+mn-lt"/>
              </a:rPr>
              <a:t>=  </a:t>
            </a:r>
            <a:r>
              <a:rPr lang="nl-BE" dirty="0" smtClean="0">
                <a:latin typeface="+mn-lt"/>
              </a:rPr>
              <a:t>een </a:t>
            </a:r>
            <a:r>
              <a:rPr lang="nl-BE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milieuvraagstuk</a:t>
            </a:r>
          </a:p>
          <a:p>
            <a:pPr>
              <a:defRPr/>
            </a:pPr>
            <a:endParaRPr lang="nl-BE" dirty="0"/>
          </a:p>
          <a:p>
            <a:pPr>
              <a:buFont typeface="Arial" pitchFamily="34" charset="0"/>
              <a:buChar char="•"/>
              <a:defRPr/>
            </a:pPr>
            <a:r>
              <a:rPr lang="nl-BE" b="1" dirty="0" smtClean="0">
                <a:solidFill>
                  <a:schemeClr val="tx2"/>
                </a:solidFill>
              </a:rPr>
              <a:t> </a:t>
            </a:r>
            <a:r>
              <a:rPr lang="nl-B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Interdisciplinariteit in onderwerp en uitwerking:</a:t>
            </a:r>
          </a:p>
          <a:p>
            <a:pPr>
              <a:buFont typeface="Arial" pitchFamily="34" charset="0"/>
              <a:buChar char="•"/>
              <a:defRPr/>
            </a:pPr>
            <a:endParaRPr lang="nl-BE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nl-BE" dirty="0"/>
              <a:t>	</a:t>
            </a:r>
            <a:r>
              <a:rPr lang="nl-BE" dirty="0" smtClean="0"/>
              <a:t>- interdisciplinair en maatschappelijk kaderen van het milieuvraagstuk </a:t>
            </a:r>
          </a:p>
          <a:p>
            <a:pPr>
              <a:defRPr/>
            </a:pPr>
            <a:r>
              <a:rPr lang="nl-BE" dirty="0"/>
              <a:t>	</a:t>
            </a:r>
            <a:endParaRPr lang="nl-BE" dirty="0" smtClean="0"/>
          </a:p>
          <a:p>
            <a:pPr>
              <a:defRPr/>
            </a:pPr>
            <a:r>
              <a:rPr lang="nl-BE" dirty="0"/>
              <a:t>	</a:t>
            </a:r>
            <a:endParaRPr lang="nl-BE" dirty="0" smtClean="0"/>
          </a:p>
          <a:p>
            <a:pPr>
              <a:defRPr/>
            </a:pPr>
            <a:r>
              <a:rPr lang="nl-BE" dirty="0"/>
              <a:t>	</a:t>
            </a:r>
            <a:r>
              <a:rPr lang="nl-BE" dirty="0" smtClean="0"/>
              <a:t>- actieve participatie aan startseminarie (december) en 	voortgangsseminarie (april)</a:t>
            </a:r>
          </a:p>
          <a:p>
            <a:pPr>
              <a:defRPr/>
            </a:pPr>
            <a:endParaRPr lang="nl-BE" dirty="0"/>
          </a:p>
          <a:p>
            <a:pPr>
              <a:defRPr/>
            </a:pPr>
            <a:r>
              <a:rPr lang="nl-BE" dirty="0" smtClean="0"/>
              <a:t>	- </a:t>
            </a:r>
            <a:r>
              <a:rPr lang="nl-BE" dirty="0"/>
              <a:t>aanstelling als ‘</a:t>
            </a:r>
            <a:r>
              <a:rPr lang="nl-BE" dirty="0" err="1"/>
              <a:t>critical</a:t>
            </a:r>
            <a:r>
              <a:rPr lang="nl-BE" dirty="0"/>
              <a:t> </a:t>
            </a:r>
            <a:r>
              <a:rPr lang="nl-BE" dirty="0" err="1"/>
              <a:t>friend</a:t>
            </a:r>
            <a:r>
              <a:rPr lang="nl-BE" dirty="0"/>
              <a:t>’ van een </a:t>
            </a:r>
            <a:r>
              <a:rPr lang="nl-BE" dirty="0" smtClean="0"/>
              <a:t>medestudent in het 	voortgangsseminarie</a:t>
            </a:r>
          </a:p>
          <a:p>
            <a:pPr>
              <a:defRPr/>
            </a:pPr>
            <a:r>
              <a:rPr lang="nl-BE" dirty="0"/>
              <a:t>	</a:t>
            </a:r>
            <a:endParaRPr lang="nl-BE" dirty="0" smtClean="0"/>
          </a:p>
          <a:p>
            <a:pPr>
              <a:defRPr/>
            </a:pPr>
            <a:endParaRPr lang="nl-BE" dirty="0" smtClean="0"/>
          </a:p>
          <a:p>
            <a:pPr>
              <a:defRPr/>
            </a:pPr>
            <a:r>
              <a:rPr lang="nl-BE" dirty="0"/>
              <a:t>	</a:t>
            </a:r>
            <a:endParaRPr lang="nl-B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1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2070"/>
            <a:ext cx="5210711" cy="5100206"/>
          </a:xfrm>
          <a:prstGeom prst="rect">
            <a:avLst/>
          </a:prstGeom>
        </p:spPr>
      </p:pic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252412" y="1988840"/>
            <a:ext cx="4319588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800" dirty="0" smtClean="0">
                <a:solidFill>
                  <a:schemeClr val="tx1"/>
                </a:solidFill>
              </a:rPr>
              <a:t>Lessen </a:t>
            </a:r>
            <a:r>
              <a:rPr lang="nl-BE" sz="1800" dirty="0">
                <a:solidFill>
                  <a:schemeClr val="tx1"/>
                </a:solidFill>
              </a:rPr>
              <a:t>op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1800" dirty="0" smtClean="0">
                <a:solidFill>
                  <a:schemeClr val="tx1"/>
                </a:solidFill>
              </a:rPr>
              <a:t>CDE </a:t>
            </a:r>
            <a:r>
              <a:rPr lang="nl-BE" sz="1800" dirty="0">
                <a:solidFill>
                  <a:schemeClr val="tx1"/>
                </a:solidFill>
              </a:rPr>
              <a:t>= Campus Drie Eiken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1800" dirty="0" smtClean="0">
                <a:solidFill>
                  <a:schemeClr val="tx1"/>
                </a:solidFill>
              </a:rPr>
              <a:t>CST </a:t>
            </a:r>
            <a:r>
              <a:rPr lang="nl-BE" sz="1800" dirty="0">
                <a:solidFill>
                  <a:schemeClr val="tx1"/>
                </a:solidFill>
              </a:rPr>
              <a:t>= Stadscampus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1800" dirty="0" smtClean="0">
                <a:solidFill>
                  <a:schemeClr val="tx1"/>
                </a:solidFill>
              </a:rPr>
              <a:t>CGB </a:t>
            </a:r>
            <a:r>
              <a:rPr lang="nl-BE" sz="1800" dirty="0">
                <a:solidFill>
                  <a:schemeClr val="tx1"/>
                </a:solidFill>
              </a:rPr>
              <a:t>= Groenenborger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549275"/>
            <a:ext cx="7221538" cy="635000"/>
          </a:xfrm>
        </p:spPr>
        <p:txBody>
          <a:bodyPr/>
          <a:lstStyle/>
          <a:p>
            <a:pPr algn="r"/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Locaties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0" y="4869160"/>
            <a:ext cx="4319588" cy="12494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70000" indent="-270000" algn="l" defTabSz="457200" rtl="0" eaLnBrk="1" latinLnBrk="0" hangingPunct="1">
              <a:spcBef>
                <a:spcPts val="768"/>
              </a:spcBef>
              <a:buClr>
                <a:schemeClr val="tx2"/>
              </a:buClr>
              <a:buSzPct val="50000"/>
              <a:buFontTx/>
              <a:buBlip>
                <a:blip r:embed="rId4"/>
              </a:buBlip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457200" rtl="0" eaLnBrk="1" latinLnBrk="0" hangingPunct="1">
              <a:spcBef>
                <a:spcPts val="768"/>
              </a:spcBef>
              <a:buClr>
                <a:schemeClr val="tx2"/>
              </a:buClr>
              <a:buSzPct val="50000"/>
              <a:buFontTx/>
              <a:buBlip>
                <a:blip r:embed="rId5"/>
              </a:buBlip>
              <a:defRPr sz="2800" kern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457200" rtl="0" eaLnBrk="1" latinLnBrk="0" hangingPunct="1">
              <a:spcBef>
                <a:spcPts val="768"/>
              </a:spcBef>
              <a:buClr>
                <a:schemeClr val="tx2"/>
              </a:buClr>
              <a:buSzPct val="50000"/>
              <a:buFontTx/>
              <a:buBlip>
                <a:blip r:embed="rId4"/>
              </a:buBlip>
              <a:defRPr sz="2400" kern="1200">
                <a:solidFill>
                  <a:srgbClr val="0098C3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457200" rtl="0" eaLnBrk="1" latinLnBrk="0" hangingPunct="1">
              <a:spcBef>
                <a:spcPts val="768"/>
              </a:spcBef>
              <a:buClr>
                <a:schemeClr val="tx2"/>
              </a:buClr>
              <a:buSzPct val="5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457200" rtl="0" eaLnBrk="1" latinLnBrk="0" hangingPunct="1">
              <a:spcBef>
                <a:spcPts val="768"/>
              </a:spcBef>
              <a:buClr>
                <a:schemeClr val="tx2"/>
              </a:buClr>
              <a:buSzPct val="50000"/>
              <a:buFontTx/>
              <a:buBlip>
                <a:blip r:embed="rId4"/>
              </a:buBlip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800" dirty="0" smtClean="0">
                <a:solidFill>
                  <a:schemeClr val="tx1"/>
                </a:solidFill>
              </a:rPr>
              <a:t>Studentenadministratie, opleidingssecretariaat </a:t>
            </a:r>
            <a:r>
              <a:rPr lang="nl-BE" sz="1800" dirty="0">
                <a:solidFill>
                  <a:schemeClr val="tx1"/>
                </a:solidFill>
              </a:rPr>
              <a:t>en studietrajectbegeleider op Campus Groenenborger </a:t>
            </a:r>
          </a:p>
          <a:p>
            <a:pPr marL="0" indent="0">
              <a:buNone/>
            </a:pPr>
            <a:r>
              <a:rPr lang="nl-BE" sz="1800" b="1" dirty="0" smtClean="0">
                <a:solidFill>
                  <a:schemeClr val="tx1"/>
                </a:solidFill>
              </a:rPr>
              <a:t>Contactpunt: </a:t>
            </a:r>
          </a:p>
          <a:p>
            <a:pPr marL="0" indent="0">
              <a:buNone/>
            </a:pPr>
            <a:r>
              <a:rPr lang="nl-BE" sz="1800" b="1" dirty="0" smtClean="0">
                <a:solidFill>
                  <a:schemeClr val="tx1"/>
                </a:solidFill>
              </a:rPr>
              <a:t>Helpdesk </a:t>
            </a:r>
            <a:r>
              <a:rPr lang="nl-BE" sz="1800" b="1" dirty="0">
                <a:solidFill>
                  <a:schemeClr val="tx1"/>
                </a:solidFill>
              </a:rPr>
              <a:t>Faculteit </a:t>
            </a:r>
            <a:r>
              <a:rPr lang="nl-BE" sz="1800" b="1" dirty="0" smtClean="0">
                <a:solidFill>
                  <a:schemeClr val="tx1"/>
                </a:solidFill>
              </a:rPr>
              <a:t>Wetenschappen </a:t>
            </a:r>
            <a:endParaRPr lang="nl-B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268413"/>
            <a:ext cx="7921625" cy="5040907"/>
          </a:xfrm>
        </p:spPr>
        <p:txBody>
          <a:bodyPr>
            <a:normAutofit/>
          </a:bodyPr>
          <a:lstStyle/>
          <a:p>
            <a:pPr algn="r">
              <a:spcAft>
                <a:spcPct val="60000"/>
              </a:spcAft>
              <a:buFontTx/>
              <a:buNone/>
            </a:pPr>
            <a:r>
              <a:rPr lang="nl-NL" sz="2000" b="1" i="1" dirty="0">
                <a:latin typeface="Calibri" pitchFamily="34" charset="0"/>
                <a:cs typeface="Calibri" pitchFamily="34" charset="0"/>
              </a:rPr>
              <a:t>vol + vol = te vol</a:t>
            </a:r>
          </a:p>
          <a:p>
            <a:pPr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Hoofdzakelijk </a:t>
            </a:r>
            <a:r>
              <a:rPr lang="nl-NL" sz="2000" b="1" dirty="0" smtClean="0">
                <a:latin typeface="Calibri" pitchFamily="34" charset="0"/>
                <a:cs typeface="Calibri" pitchFamily="34" charset="0"/>
              </a:rPr>
              <a:t>dagonderwijs</a:t>
            </a:r>
          </a:p>
          <a:p>
            <a:pPr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Mogelijkheden</a:t>
            </a:r>
            <a:r>
              <a:rPr lang="nl-N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800" b="1" dirty="0" smtClean="0">
                <a:latin typeface="Calibri" pitchFamily="34" charset="0"/>
                <a:cs typeface="Calibri" pitchFamily="34" charset="0"/>
              </a:rPr>
              <a:t>Deeltijds studeren en studiespreiding</a:t>
            </a:r>
          </a:p>
          <a:p>
            <a:pPr lvl="1"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800" dirty="0" smtClean="0">
                <a:latin typeface="Calibri" pitchFamily="34" charset="0"/>
                <a:cs typeface="Calibri" pitchFamily="34" charset="0"/>
              </a:rPr>
              <a:t>Mits erkend statuut, bepaalde </a:t>
            </a:r>
            <a:r>
              <a:rPr lang="nl-NL" sz="1800" b="1" dirty="0" smtClean="0">
                <a:latin typeface="Calibri" pitchFamily="34" charset="0"/>
                <a:cs typeface="Calibri" pitchFamily="34" charset="0"/>
              </a:rPr>
              <a:t>faciliteiten</a:t>
            </a:r>
            <a:r>
              <a:rPr lang="nl-NL" sz="1800" dirty="0" smtClean="0">
                <a:latin typeface="Calibri" pitchFamily="34" charset="0"/>
                <a:cs typeface="Calibri" pitchFamily="34" charset="0"/>
              </a:rPr>
              <a:t> mogelijk</a:t>
            </a:r>
            <a:endParaRPr lang="nl-NL" sz="1800" b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2000" b="1" dirty="0">
                <a:latin typeface="Calibri" pitchFamily="34" charset="0"/>
                <a:cs typeface="Calibri" pitchFamily="34" charset="0"/>
              </a:rPr>
              <a:t>Centrum West</a:t>
            </a:r>
          </a:p>
          <a:p>
            <a:pPr lvl="1"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800" dirty="0">
                <a:latin typeface="Calibri" pitchFamily="34" charset="0"/>
                <a:cs typeface="Calibri" pitchFamily="34" charset="0"/>
              </a:rPr>
              <a:t>Informatie en ondersteuning werkstudenten</a:t>
            </a:r>
          </a:p>
          <a:p>
            <a:pPr lvl="1"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800" dirty="0" smtClean="0">
                <a:latin typeface="Calibri" pitchFamily="34" charset="0"/>
                <a:cs typeface="Calibri" pitchFamily="34" charset="0"/>
                <a:hlinkClick r:id="rId3"/>
              </a:rPr>
              <a:t>www.uantwerpen.be/west</a:t>
            </a:r>
            <a:r>
              <a:rPr lang="nl-NL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nl-NL" sz="18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60000"/>
              </a:spcAft>
              <a:buFont typeface="Wingdings" pitchFamily="2" charset="2"/>
              <a:buChar char="ü"/>
            </a:pPr>
            <a:endParaRPr lang="nl-NL" sz="2000" b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60000"/>
              </a:spcAft>
              <a:buFontTx/>
              <a:buNone/>
            </a:pPr>
            <a:endParaRPr lang="nl-NL" sz="1600" i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60000"/>
              </a:spcAft>
              <a:buFont typeface="Wingdings" pitchFamily="2" charset="2"/>
              <a:buChar char="ü"/>
            </a:pPr>
            <a:endParaRPr lang="nl-NL" sz="20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60000"/>
              </a:spcAft>
              <a:buFont typeface="Wingdings" pitchFamily="2" charset="2"/>
              <a:buNone/>
            </a:pPr>
            <a:endParaRPr lang="nl-NL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870825" cy="635000"/>
          </a:xfrm>
        </p:spPr>
        <p:txBody>
          <a:bodyPr/>
          <a:lstStyle/>
          <a:p>
            <a:pPr algn="r">
              <a:spcAft>
                <a:spcPct val="60000"/>
              </a:spcAft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Werken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en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studeren</a:t>
            </a:r>
            <a:endParaRPr lang="en-US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9316" name="Picture 4" descr="Pl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860800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6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3059832" y="1628775"/>
            <a:ext cx="5833343" cy="3960465"/>
          </a:xfrm>
        </p:spPr>
        <p:txBody>
          <a:bodyPr>
            <a:noAutofit/>
          </a:bodyPr>
          <a:lstStyle/>
          <a:p>
            <a:pPr>
              <a:spcAft>
                <a:spcPct val="60000"/>
              </a:spcAft>
              <a:buFontTx/>
              <a:buNone/>
            </a:pPr>
            <a:endParaRPr lang="nl-B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60000"/>
              </a:spcAft>
              <a:buFontTx/>
              <a:buNone/>
            </a:pPr>
            <a:r>
              <a:rPr lang="nl-BE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Vervolgopleidingen @ IMDO</a:t>
            </a:r>
            <a:endParaRPr lang="nl-NL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60000"/>
              </a:spcAft>
              <a:buFont typeface="Wingdings" pitchFamily="2" charset="2"/>
              <a:buChar char="ü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Postgraduate  Energy &amp; Climate (30 SP)</a:t>
            </a:r>
          </a:p>
          <a:p>
            <a:pPr>
              <a:spcAft>
                <a:spcPct val="60000"/>
              </a:spcAft>
              <a:buFont typeface="Wingdings" pitchFamily="2" charset="2"/>
              <a:buChar char="ü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Advanced Master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Water Sustainability </a:t>
            </a:r>
            <a:r>
              <a:rPr lang="en-US" sz="2000" b="1" smtClean="0">
                <a:latin typeface="Calibri" pitchFamily="34" charset="0"/>
                <a:cs typeface="Calibri" pitchFamily="34" charset="0"/>
              </a:rPr>
              <a:t>(Think Water) (60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SP)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ct val="60000"/>
              </a:spcAft>
              <a:buFont typeface="Wingdings" pitchFamily="2" charset="2"/>
              <a:buChar char="ü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Doctoraat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in de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Milieuwetenschap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interdisciplinair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2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promotoren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549275"/>
            <a:ext cx="7221538" cy="635000"/>
          </a:xfrm>
        </p:spPr>
        <p:txBody>
          <a:bodyPr/>
          <a:lstStyle/>
          <a:p>
            <a:pPr algn="r"/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Toekomstmogelijkheden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60848"/>
            <a:ext cx="2664296" cy="283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26936"/>
            <a:ext cx="7221538" cy="6350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Tewerkstelling-Sectoren</a:t>
            </a: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Grafiek 8"/>
          <p:cNvGraphicFramePr/>
          <p:nvPr>
            <p:extLst>
              <p:ext uri="{D42A27DB-BD31-4B8C-83A1-F6EECF244321}">
                <p14:modId xmlns:p14="http://schemas.microsoft.com/office/powerpoint/2010/main" val="502057937"/>
              </p:ext>
            </p:extLst>
          </p:nvPr>
        </p:nvGraphicFramePr>
        <p:xfrm>
          <a:off x="251520" y="1268760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71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9274"/>
            <a:ext cx="8662293" cy="791493"/>
          </a:xfrm>
        </p:spPr>
        <p:txBody>
          <a:bodyPr>
            <a:noAutofit/>
          </a:bodyPr>
          <a:lstStyle/>
          <a:p>
            <a:pPr algn="r"/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Tewerkstelling-Functies</a:t>
            </a: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dirty="0"/>
              <a:t>(alumni-</a:t>
            </a:r>
            <a:r>
              <a:rPr lang="en-US" sz="1400" dirty="0" err="1"/>
              <a:t>bevraging</a:t>
            </a:r>
            <a:r>
              <a:rPr lang="en-US" sz="1400" dirty="0"/>
              <a:t> 2014)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pPr/>
              <a:t>17</a:t>
            </a:fld>
            <a:endParaRPr lang="nl-NL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15013"/>
              </p:ext>
            </p:extLst>
          </p:nvPr>
        </p:nvGraphicFramePr>
        <p:xfrm>
          <a:off x="971600" y="1988840"/>
          <a:ext cx="7200800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0" dirty="0" smtClean="0"/>
                        <a:t>Onderzoek verrichten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23,8%</a:t>
                      </a:r>
                      <a:endParaRPr lang="nl-B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Andere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23,8%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Beleids- of managementfunctie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14,3%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Administratieve taken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14,3%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Externe advisering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9,5%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Onderwijs of vorming geven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9,5%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Promotie voeren,</a:t>
                      </a:r>
                      <a:r>
                        <a:rPr lang="nl-BE" baseline="0" dirty="0" smtClean="0"/>
                        <a:t> klantenrelaties onderhouden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4,8%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9274"/>
            <a:ext cx="8662293" cy="791493"/>
          </a:xfrm>
        </p:spPr>
        <p:txBody>
          <a:bodyPr>
            <a:noAutofit/>
          </a:bodyPr>
          <a:lstStyle/>
          <a:p>
            <a:pPr algn="r"/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Tewerkstelling</a:t>
            </a: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afstuderen</a:t>
            </a: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dirty="0"/>
              <a:t>(alumni-</a:t>
            </a:r>
            <a:r>
              <a:rPr lang="en-US" sz="1400" dirty="0" err="1"/>
              <a:t>bevraging</a:t>
            </a:r>
            <a:r>
              <a:rPr lang="en-US" sz="1400" dirty="0"/>
              <a:t> 2014)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68760"/>
            <a:ext cx="8640960" cy="280831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nl-NL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1900" dirty="0" smtClean="0">
                <a:solidFill>
                  <a:schemeClr val="tx1"/>
                </a:solidFill>
              </a:rPr>
              <a:t>Evaluatie afgestudeerden Milieuwetenschap: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9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11,4% had </a:t>
            </a:r>
            <a:r>
              <a:rPr lang="nl-NL" sz="1800" dirty="0">
                <a:solidFill>
                  <a:schemeClr val="tx1"/>
                </a:solidFill>
              </a:rPr>
              <a:t>al werk voor </a:t>
            </a:r>
            <a:r>
              <a:rPr lang="nl-NL" sz="1800" dirty="0" smtClean="0">
                <a:solidFill>
                  <a:schemeClr val="tx1"/>
                </a:solidFill>
              </a:rPr>
              <a:t>afstuderen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18,2% kon onmiddellijk beginnen werken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25% binnen 3 maanden werk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29,5% binnen één jaar aan het werk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13,6% studeerde verder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smtClean="0"/>
              <a:t>2,3% langer dan één jaar werkzoekend</a:t>
            </a:r>
            <a:endParaRPr lang="nl-NL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1628800"/>
            <a:ext cx="5482952" cy="3960439"/>
          </a:xfrm>
        </p:spPr>
        <p:txBody>
          <a:bodyPr/>
          <a:lstStyle/>
          <a:p>
            <a:r>
              <a:rPr lang="nl-BE" sz="1800" dirty="0" smtClean="0">
                <a:solidFill>
                  <a:schemeClr val="tx2"/>
                </a:solidFill>
                <a:hlinkClick r:id="rId2"/>
              </a:rPr>
              <a:t>www.uantwerpen.be/imdo</a:t>
            </a:r>
            <a:endParaRPr lang="nl-BE" sz="1800" dirty="0" smtClean="0">
              <a:solidFill>
                <a:schemeClr val="tx2"/>
              </a:solidFill>
            </a:endParaRPr>
          </a:p>
          <a:p>
            <a:r>
              <a:rPr lang="nl-BE" sz="1800" dirty="0" smtClean="0">
                <a:solidFill>
                  <a:schemeClr val="tx2"/>
                </a:solidFill>
              </a:rPr>
              <a:t>Elektronisch leerplatform </a:t>
            </a:r>
            <a:r>
              <a:rPr lang="nl-BE" sz="1800" dirty="0" err="1" smtClean="0">
                <a:solidFill>
                  <a:schemeClr val="tx2"/>
                </a:solidFill>
              </a:rPr>
              <a:t>BlackBoard</a:t>
            </a:r>
            <a:r>
              <a:rPr lang="nl-BE" sz="1800" dirty="0" smtClean="0">
                <a:solidFill>
                  <a:schemeClr val="tx2"/>
                </a:solidFill>
              </a:rPr>
              <a:t> (BB):</a:t>
            </a:r>
            <a:endParaRPr lang="nl-B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BE" sz="1800" dirty="0" err="1" smtClean="0">
                <a:solidFill>
                  <a:schemeClr val="tx2"/>
                </a:solidFill>
              </a:rPr>
              <a:t>Opleidingsgerelateerd</a:t>
            </a:r>
            <a:r>
              <a:rPr lang="nl-BE" sz="1800" dirty="0" smtClean="0">
                <a:solidFill>
                  <a:schemeClr val="tx2"/>
                </a:solidFill>
              </a:rPr>
              <a:t>: zie </a:t>
            </a:r>
            <a:r>
              <a:rPr lang="nl-BE" sz="1800" i="1" dirty="0" smtClean="0">
                <a:solidFill>
                  <a:schemeClr val="tx2"/>
                </a:solidFill>
              </a:rPr>
              <a:t>Mijn Organisatie, </a:t>
            </a:r>
            <a:r>
              <a:rPr lang="nl-BE" sz="1800" dirty="0" smtClean="0">
                <a:solidFill>
                  <a:schemeClr val="tx2"/>
                </a:solidFill>
              </a:rPr>
              <a:t> Milieuwetenschap</a:t>
            </a:r>
          </a:p>
          <a:p>
            <a:pPr marL="0" indent="0">
              <a:buNone/>
            </a:pPr>
            <a:r>
              <a:rPr lang="nl-BE" sz="1800" dirty="0" err="1" smtClean="0">
                <a:solidFill>
                  <a:schemeClr val="tx2"/>
                </a:solidFill>
              </a:rPr>
              <a:t>Vakgerelateerd</a:t>
            </a:r>
            <a:r>
              <a:rPr lang="nl-BE" sz="1800" dirty="0" smtClean="0">
                <a:solidFill>
                  <a:schemeClr val="tx2"/>
                </a:solidFill>
              </a:rPr>
              <a:t>: zie </a:t>
            </a:r>
            <a:r>
              <a:rPr lang="nl-BE" sz="1800" i="1" dirty="0" smtClean="0">
                <a:solidFill>
                  <a:schemeClr val="tx2"/>
                </a:solidFill>
              </a:rPr>
              <a:t>Mijn Studie</a:t>
            </a:r>
          </a:p>
          <a:p>
            <a:r>
              <a:rPr lang="nl-BE" sz="1800" dirty="0" smtClean="0">
                <a:solidFill>
                  <a:schemeClr val="tx2"/>
                </a:solidFill>
              </a:rPr>
              <a:t>Studenten informatie- en administratie (</a:t>
            </a:r>
            <a:r>
              <a:rPr lang="nl-BE" sz="1800" dirty="0" err="1" smtClean="0">
                <a:solidFill>
                  <a:schemeClr val="tx2"/>
                </a:solidFill>
              </a:rPr>
              <a:t>SisA</a:t>
            </a:r>
            <a:r>
              <a:rPr lang="nl-BE" sz="1800" dirty="0" smtClean="0">
                <a:solidFill>
                  <a:schemeClr val="tx2"/>
                </a:solidFill>
              </a:rPr>
              <a:t>)</a:t>
            </a:r>
          </a:p>
          <a:p>
            <a:r>
              <a:rPr lang="nl-BE" sz="1800" dirty="0" smtClean="0">
                <a:solidFill>
                  <a:schemeClr val="tx2"/>
                </a:solidFill>
              </a:rPr>
              <a:t>Mail </a:t>
            </a:r>
            <a:r>
              <a:rPr lang="nl-BE" sz="1800" dirty="0" err="1" smtClean="0">
                <a:solidFill>
                  <a:schemeClr val="tx2"/>
                </a:solidFill>
              </a:rPr>
              <a:t>UAntwerpen</a:t>
            </a:r>
            <a:r>
              <a:rPr lang="nl-BE" sz="1800" dirty="0" smtClean="0">
                <a:solidFill>
                  <a:schemeClr val="tx2"/>
                </a:solidFill>
              </a:rPr>
              <a:t>-studentenaccount</a:t>
            </a:r>
          </a:p>
          <a:p>
            <a:pPr marL="0" indent="0">
              <a:buNone/>
            </a:pPr>
            <a:r>
              <a:rPr lang="nl-BE" sz="1800" i="1" dirty="0" smtClean="0">
                <a:solidFill>
                  <a:schemeClr val="tx2"/>
                </a:solidFill>
              </a:rPr>
              <a:t>Voornaam.naam</a:t>
            </a:r>
            <a:r>
              <a:rPr lang="nl-BE" sz="1800" dirty="0" smtClean="0">
                <a:solidFill>
                  <a:schemeClr val="tx2"/>
                </a:solidFill>
              </a:rPr>
              <a:t>@student.uantwerpen.be</a:t>
            </a:r>
          </a:p>
          <a:p>
            <a:r>
              <a:rPr lang="nl-BE" sz="18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nl-BE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549275"/>
            <a:ext cx="7294563" cy="635000"/>
          </a:xfrm>
        </p:spPr>
        <p:txBody>
          <a:bodyPr/>
          <a:lstStyle/>
          <a:p>
            <a:pPr algn="r"/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Communicatie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binnen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opleiding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971600" y="4581128"/>
            <a:ext cx="1771629" cy="630914"/>
            <a:chOff x="3851920" y="4094592"/>
            <a:chExt cx="1771629" cy="914400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4221088"/>
              <a:ext cx="1771629" cy="661408"/>
            </a:xfrm>
            <a:prstGeom prst="rect">
              <a:avLst/>
            </a:prstGeom>
          </p:spPr>
        </p:pic>
        <p:sp>
          <p:nvSpPr>
            <p:cNvPr id="12" name="Vermenigvuldigen 11"/>
            <p:cNvSpPr/>
            <p:nvPr/>
          </p:nvSpPr>
          <p:spPr>
            <a:xfrm>
              <a:off x="4280534" y="4094592"/>
              <a:ext cx="914400" cy="9144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43728"/>
            <a:ext cx="216305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2699792" y="1916832"/>
            <a:ext cx="6214020" cy="4392488"/>
          </a:xfrm>
        </p:spPr>
        <p:txBody>
          <a:bodyPr anchor="ctr">
            <a:normAutofit/>
          </a:bodyPr>
          <a:lstStyle/>
          <a:p>
            <a:pPr lvl="1">
              <a:spcBef>
                <a:spcPct val="10000"/>
              </a:spcBef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Geïntegreerde en wetenschappelijke benadering </a:t>
            </a:r>
            <a:r>
              <a:rPr lang="nl-NL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van milieu en duurzame ontwikkeling</a:t>
            </a:r>
          </a:p>
          <a:p>
            <a:pPr lvl="1">
              <a:spcBef>
                <a:spcPct val="10000"/>
              </a:spcBef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Opleiding in het gecombineerd studiegebied </a:t>
            </a:r>
            <a:r>
              <a:rPr lang="nl-NL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Wetenschappen – Sociale Wetenschappen</a:t>
            </a:r>
          </a:p>
          <a:p>
            <a:pPr lvl="1">
              <a:spcBef>
                <a:spcPct val="10000"/>
              </a:spcBef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1800" b="1" dirty="0">
                <a:latin typeface="Calibri" pitchFamily="34" charset="0"/>
                <a:cs typeface="Calibri" pitchFamily="34" charset="0"/>
              </a:rPr>
              <a:t>Verdieping in de verbreding</a:t>
            </a:r>
            <a:r>
              <a:rPr lang="nl-NL" sz="1800" dirty="0">
                <a:latin typeface="Calibri" pitchFamily="34" charset="0"/>
                <a:cs typeface="Calibri" pitchFamily="34" charset="0"/>
              </a:rPr>
              <a:t>; </a:t>
            </a:r>
            <a:r>
              <a:rPr lang="nl-NL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Verdiepende specifieke vakken: vervolmaking methodologie</a:t>
            </a:r>
            <a:endParaRPr lang="nl-NL" sz="18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10000"/>
              </a:spcBef>
              <a:spcAft>
                <a:spcPct val="60000"/>
              </a:spcAft>
              <a:buFont typeface="Wingdings" pitchFamily="2" charset="2"/>
              <a:buChar char="§"/>
            </a:pPr>
            <a:r>
              <a:rPr lang="nl-NL" sz="1800" dirty="0">
                <a:latin typeface="Calibri" pitchFamily="34" charset="0"/>
                <a:cs typeface="Calibri" pitchFamily="34" charset="0"/>
              </a:rPr>
              <a:t>Georganiseerd door het IMDO, </a:t>
            </a:r>
            <a:r>
              <a:rPr lang="nl-NL" sz="1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sinds 1992</a:t>
            </a:r>
            <a:r>
              <a:rPr lang="nl-NL" sz="1800" dirty="0">
                <a:latin typeface="Calibri" pitchFamily="34" charset="0"/>
                <a:cs typeface="Calibri" pitchFamily="34" charset="0"/>
              </a:rPr>
              <a:t>!</a:t>
            </a:r>
          </a:p>
          <a:p>
            <a:pPr lvl="1">
              <a:lnSpc>
                <a:spcPct val="60000"/>
              </a:lnSpc>
              <a:spcBef>
                <a:spcPct val="10000"/>
              </a:spcBef>
              <a:spcAft>
                <a:spcPct val="60000"/>
              </a:spcAft>
              <a:buFont typeface="Wingdings" pitchFamily="2" charset="2"/>
              <a:buChar char="§"/>
            </a:pPr>
            <a:endParaRPr lang="nl-NL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870825" cy="635000"/>
          </a:xfrm>
        </p:spPr>
        <p:txBody>
          <a:bodyPr/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Master in de Milieuwetenschap?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2988" y="549274"/>
            <a:ext cx="7870825" cy="143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800" b="1" i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Wetenschappelijke</a:t>
            </a:r>
            <a:r>
              <a:rPr lang="en-US" sz="1800" b="1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kijk</a:t>
            </a:r>
            <a:r>
              <a:rPr lang="en-US" sz="1800" b="1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op Milieu en </a:t>
            </a:r>
            <a:r>
              <a:rPr lang="en-US" sz="1800" b="1" i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Duurzame</a:t>
            </a:r>
            <a:r>
              <a:rPr lang="en-US" sz="1800" b="1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Ontwikkeling</a:t>
            </a:r>
            <a:r>
              <a:rPr lang="en-US" sz="1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2" y="2780928"/>
            <a:ext cx="2582019" cy="22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548680"/>
            <a:ext cx="8642350" cy="635000"/>
          </a:xfrm>
        </p:spPr>
        <p:txBody>
          <a:bodyPr/>
          <a:lstStyle/>
          <a:p>
            <a:pPr algn="r"/>
            <a:r>
              <a:rPr lang="nl-BE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Contactpersonen</a:t>
            </a:r>
            <a:endParaRPr lang="nl-NL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52191"/>
              </p:ext>
            </p:extLst>
          </p:nvPr>
        </p:nvGraphicFramePr>
        <p:xfrm>
          <a:off x="251520" y="1988840"/>
          <a:ext cx="8640960" cy="329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Helpdesk Faculteit Wetenschappen 	</a:t>
                      </a:r>
                    </a:p>
                    <a:p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Studentenadministratie</a:t>
                      </a:r>
                    </a:p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Opleidingssecretariaat</a:t>
                      </a:r>
                    </a:p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BE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Werkdagen:</a:t>
                      </a:r>
                    </a:p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8u-12u	&amp; </a:t>
                      </a:r>
                    </a:p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 afspraak</a:t>
                      </a:r>
                    </a:p>
                    <a:p>
                      <a:endParaRPr lang="nl-BE" dirty="0" smtClean="0"/>
                    </a:p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Balie CGB</a:t>
                      </a:r>
                    </a:p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T.111 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www.uantwerpen.be/</a:t>
                      </a:r>
                    </a:p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helpdesk-wetenschappen </a:t>
                      </a:r>
                    </a:p>
                    <a:p>
                      <a:endParaRPr lang="nl-B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Mariska</a:t>
                      </a:r>
                      <a:r>
                        <a:rPr lang="nl-BE" baseline="0" dirty="0" smtClean="0"/>
                        <a:t> Hendrickx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Studietrajectbegeleider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Op afspraak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mariska.hendrickx</a:t>
                      </a:r>
                      <a:r>
                        <a:rPr lang="nl-BE" dirty="0" smtClean="0"/>
                        <a:t>@</a:t>
                      </a:r>
                    </a:p>
                    <a:p>
                      <a:r>
                        <a:rPr lang="nl-BE" dirty="0" smtClean="0"/>
                        <a:t>uantwerpen.be</a:t>
                      </a:r>
                      <a:endParaRPr lang="nl-B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Jessica</a:t>
                      </a:r>
                      <a:r>
                        <a:rPr lang="nl-BE" baseline="0" dirty="0" smtClean="0"/>
                        <a:t> Bots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Ombud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Op afspraak</a:t>
                      </a:r>
                      <a:r>
                        <a:rPr lang="nl-BE" baseline="0" dirty="0" smtClean="0"/>
                        <a:t> 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Jessica.bots</a:t>
                      </a:r>
                      <a:r>
                        <a:rPr lang="nl-BE" dirty="0" smtClean="0"/>
                        <a:t>@</a:t>
                      </a:r>
                    </a:p>
                    <a:p>
                      <a:r>
                        <a:rPr lang="nl-BE" dirty="0" smtClean="0"/>
                        <a:t>uantwerpen.be</a:t>
                      </a:r>
                      <a:endParaRPr lang="nl-B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971551" y="1989139"/>
            <a:ext cx="7848600" cy="3527425"/>
          </a:xfrm>
        </p:spPr>
        <p:txBody>
          <a:bodyPr>
            <a:normAutofit/>
          </a:bodyPr>
          <a:lstStyle/>
          <a:p>
            <a:pPr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2000" b="1" dirty="0">
                <a:latin typeface="Calibri" pitchFamily="34" charset="0"/>
                <a:cs typeface="Calibri" pitchFamily="34" charset="0"/>
              </a:rPr>
              <a:t>Brede(re) kijk </a:t>
            </a:r>
            <a:r>
              <a:rPr lang="nl-N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 het veld;</a:t>
            </a:r>
          </a:p>
          <a:p>
            <a:pPr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2000" b="1" dirty="0" smtClean="0">
                <a:latin typeface="Calibri" pitchFamily="34" charset="0"/>
                <a:cs typeface="Calibri" pitchFamily="34" charset="0"/>
              </a:rPr>
              <a:t>Interdisciplinair </a:t>
            </a:r>
            <a:r>
              <a:rPr lang="nl-NL" sz="2000" b="1" dirty="0">
                <a:latin typeface="Calibri" pitchFamily="34" charset="0"/>
                <a:cs typeface="Calibri" pitchFamily="34" charset="0"/>
              </a:rPr>
              <a:t>programma</a:t>
            </a:r>
            <a:r>
              <a:rPr lang="nl-N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nl-N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exacte</a:t>
            </a:r>
            <a:r>
              <a:rPr lang="nl-N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toegepaste en humane wetenschappen;</a:t>
            </a:r>
          </a:p>
          <a:p>
            <a:pPr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2000" b="1" dirty="0">
                <a:latin typeface="Calibri" pitchFamily="34" charset="0"/>
                <a:cs typeface="Calibri" pitchFamily="34" charset="0"/>
              </a:rPr>
              <a:t>Interdisciplinaire</a:t>
            </a:r>
            <a:r>
              <a:rPr lang="nl-N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nl-NL" sz="2000" b="1" dirty="0">
                <a:latin typeface="Calibri" pitchFamily="34" charset="0"/>
                <a:cs typeface="Calibri" pitchFamily="34" charset="0"/>
              </a:rPr>
              <a:t>groep studenten</a:t>
            </a:r>
            <a:r>
              <a:rPr lang="nl-N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exacte, toegepaste en humane wetenschappen;</a:t>
            </a:r>
          </a:p>
          <a:p>
            <a:pPr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2000" b="1" dirty="0" smtClean="0">
                <a:latin typeface="Calibri" pitchFamily="34" charset="0"/>
                <a:cs typeface="Calibri" pitchFamily="34" charset="0"/>
              </a:rPr>
              <a:t>Geïntegreerde </a:t>
            </a:r>
            <a:r>
              <a:rPr lang="nl-NL" sz="2000" b="1" dirty="0">
                <a:latin typeface="Calibri" pitchFamily="34" charset="0"/>
                <a:cs typeface="Calibri" pitchFamily="34" charset="0"/>
              </a:rPr>
              <a:t>benadering </a:t>
            </a:r>
            <a:r>
              <a:rPr lang="nl-N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van milieu en duurzame ontwikkeling</a:t>
            </a:r>
          </a:p>
          <a:p>
            <a:pPr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2000" b="1" dirty="0" err="1" smtClean="0">
                <a:latin typeface="Calibri" pitchFamily="34" charset="0"/>
                <a:cs typeface="Calibri" pitchFamily="34" charset="0"/>
              </a:rPr>
              <a:t>Onderzoeksvaardigheden</a:t>
            </a:r>
            <a:endParaRPr lang="nl-NL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9" y="549275"/>
            <a:ext cx="7870825" cy="635000"/>
          </a:xfrm>
        </p:spPr>
        <p:txBody>
          <a:bodyPr/>
          <a:lstStyle/>
          <a:p>
            <a:pPr algn="r"/>
            <a:r>
              <a:rPr lang="en-US" sz="3000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Doelstellingen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verwachtingen</a:t>
            </a:r>
            <a:r>
              <a:rPr lang="en-US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1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549275"/>
            <a:ext cx="7221538" cy="635000"/>
          </a:xfrm>
        </p:spPr>
        <p:txBody>
          <a:bodyPr/>
          <a:lstStyle/>
          <a:p>
            <a:pPr algn="r"/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Voor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wie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3081192" cy="3554413"/>
          </a:xfrm>
        </p:spPr>
      </p:pic>
      <p:sp>
        <p:nvSpPr>
          <p:cNvPr id="2519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68760"/>
            <a:ext cx="4291012" cy="5112568"/>
          </a:xfrm>
        </p:spPr>
        <p:txBody>
          <a:bodyPr anchor="ctr" anchorCtr="0"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Rechtstreekse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toelating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Academische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Bachelors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Masters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domeinen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van de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Wetenschappen</a:t>
            </a: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Sociale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en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Politieke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Wetenschappen</a:t>
            </a: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Toegepaste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Economische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Wetenschappen</a:t>
            </a: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Toegepaste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Ingenieurswetenschappen</a:t>
            </a: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Bio-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ingenieurswetenschappen</a:t>
            </a: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Geneeskunde</a:t>
            </a: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Farmacie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en</a:t>
            </a:r>
            <a:r>
              <a:rPr lang="en-US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Biomedische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  <a:cs typeface="Calibri" pitchFamily="34" charset="0"/>
              </a:rPr>
              <a:t>wetenschappen</a:t>
            </a:r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Toelating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op dossier: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Andere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academische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bachelors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en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masters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Toelating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afronden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schakelprogramma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Professionele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bachelors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Studentenaantallen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Master MW</a:t>
            </a:r>
            <a:endParaRPr lang="nl-BE" sz="3200" dirty="0"/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577763"/>
              </p:ext>
            </p:extLst>
          </p:nvPr>
        </p:nvGraphicFramePr>
        <p:xfrm>
          <a:off x="432679" y="1591053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4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131839" y="2420888"/>
            <a:ext cx="5781973" cy="29523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l-NL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“I” van Interdisciplinair en Integraal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l-NL" sz="18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l-NL" sz="1800" b="1" dirty="0" smtClean="0">
                <a:latin typeface="Calibri" pitchFamily="34" charset="0"/>
                <a:cs typeface="Calibri" pitchFamily="34" charset="0"/>
              </a:rPr>
              <a:t>PROGRAMMA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nl-NL" sz="1800" b="1" dirty="0" smtClean="0">
                <a:latin typeface="Calibri" pitchFamily="34" charset="0"/>
                <a:cs typeface="Calibri" pitchFamily="34" charset="0"/>
              </a:rPr>
              <a:t>Brede(re) kijk op het veld van de Milieuwetenschappen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nl-NL" sz="1800" b="1" dirty="0" smtClean="0">
                <a:latin typeface="Calibri" pitchFamily="34" charset="0"/>
                <a:cs typeface="Calibri" pitchFamily="34" charset="0"/>
              </a:rPr>
              <a:t>Interdisciplinair programma: </a:t>
            </a:r>
            <a:r>
              <a:rPr lang="nl-NL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leerstof uit verschillende wetenschapsgebieden en  integratievakken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nl-NL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8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nl-NL" sz="1800" b="1" dirty="0" smtClean="0">
                <a:latin typeface="Calibri" pitchFamily="34" charset="0"/>
                <a:cs typeface="Calibri" pitchFamily="34" charset="0"/>
              </a:rPr>
              <a:t>hematische keuzevakken</a:t>
            </a:r>
          </a:p>
          <a:p>
            <a:pPr>
              <a:spcAft>
                <a:spcPct val="60000"/>
              </a:spcAft>
              <a:buFont typeface="Wingdings" pitchFamily="2" charset="2"/>
              <a:buChar char="ü"/>
            </a:pPr>
            <a:endParaRPr lang="nl-NL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870825" cy="635000"/>
          </a:xfrm>
        </p:spPr>
        <p:txBody>
          <a:bodyPr/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Master in de Milieuwetenschap?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2988" y="549274"/>
            <a:ext cx="7870825" cy="143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8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ts val="1200"/>
              </a:spcBef>
            </a:pPr>
            <a:r>
              <a:rPr lang="en-US" sz="1800" b="1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Wetenschappelijke kijk op Milieu en Duurzame Ontwikkeling</a:t>
            </a:r>
          </a:p>
          <a:p>
            <a:pPr algn="r">
              <a:spcBef>
                <a:spcPts val="1200"/>
              </a:spcBef>
            </a:pPr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60 ECTS - Nederlandstalig </a:t>
            </a:r>
            <a:endParaRPr lang="en-US" sz="3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9" y="1978843"/>
            <a:ext cx="2852811" cy="35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836" y="549275"/>
            <a:ext cx="7943977" cy="635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Opleidingsonderdelen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Master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Milieuwetenschap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60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studiepunten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1751" name="AutoShape 23"/>
          <p:cNvSpPr>
            <a:spLocks noChangeAspect="1" noChangeArrowheads="1"/>
          </p:cNvSpPr>
          <p:nvPr/>
        </p:nvSpPr>
        <p:spPr bwMode="auto">
          <a:xfrm>
            <a:off x="1763713" y="1268413"/>
            <a:ext cx="6697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>
            <a:off x="2701925" y="1862138"/>
            <a:ext cx="4986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algn="ctr"/>
            <a:endParaRPr lang="nl-NL" sz="2400"/>
          </a:p>
        </p:txBody>
      </p:sp>
      <p:sp>
        <p:nvSpPr>
          <p:cNvPr id="201753" name="Text Box 25"/>
          <p:cNvSpPr txBox="1">
            <a:spLocks noChangeArrowheads="1"/>
          </p:cNvSpPr>
          <p:nvPr/>
        </p:nvSpPr>
        <p:spPr bwMode="auto">
          <a:xfrm>
            <a:off x="2701925" y="1862138"/>
            <a:ext cx="4986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algn="ctr"/>
            <a:endParaRPr lang="nl-NL" sz="2400"/>
          </a:p>
        </p:txBody>
      </p:sp>
      <p:sp>
        <p:nvSpPr>
          <p:cNvPr id="201762" name="Text Box 34"/>
          <p:cNvSpPr txBox="1">
            <a:spLocks noChangeArrowheads="1"/>
          </p:cNvSpPr>
          <p:nvPr/>
        </p:nvSpPr>
        <p:spPr bwMode="auto">
          <a:xfrm>
            <a:off x="2701925" y="1862138"/>
            <a:ext cx="4986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algn="ctr"/>
            <a:endParaRPr lang="nl-NL" sz="2400"/>
          </a:p>
        </p:txBody>
      </p:sp>
      <p:sp>
        <p:nvSpPr>
          <p:cNvPr id="201768" name="Text Box 40"/>
          <p:cNvSpPr txBox="1">
            <a:spLocks noChangeArrowheads="1"/>
          </p:cNvSpPr>
          <p:nvPr/>
        </p:nvSpPr>
        <p:spPr bwMode="auto">
          <a:xfrm>
            <a:off x="4284663" y="2168525"/>
            <a:ext cx="2159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endParaRPr lang="nl-NL" sz="2400">
              <a:latin typeface="Verdana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969836" y="1462835"/>
            <a:ext cx="7200800" cy="5134517"/>
            <a:chOff x="1692275" y="1196753"/>
            <a:chExt cx="6480175" cy="4725310"/>
          </a:xfrm>
        </p:grpSpPr>
        <p:sp>
          <p:nvSpPr>
            <p:cNvPr id="201756" name="Text Box 28"/>
            <p:cNvSpPr txBox="1">
              <a:spLocks noChangeArrowheads="1"/>
            </p:cNvSpPr>
            <p:nvPr/>
          </p:nvSpPr>
          <p:spPr bwMode="auto">
            <a:xfrm>
              <a:off x="1692275" y="3205027"/>
              <a:ext cx="6480175" cy="3313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r>
                <a:rPr lang="nl-BE" sz="1800" b="1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Milieuthema’s (vrije keuzeruimte 12 SP)</a:t>
              </a:r>
              <a:endParaRPr lang="nl-NL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758" name="Text Box 30"/>
            <p:cNvSpPr txBox="1">
              <a:spLocks noChangeArrowheads="1"/>
            </p:cNvSpPr>
            <p:nvPr/>
          </p:nvSpPr>
          <p:spPr bwMode="auto">
            <a:xfrm>
              <a:off x="1692275" y="5682851"/>
              <a:ext cx="6480175" cy="2392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r>
                <a:rPr lang="nl-BE" sz="1800" b="1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Masterproef (15 SP)</a:t>
              </a:r>
              <a:endParaRPr lang="nl-NL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760" name="Text Box 32"/>
            <p:cNvSpPr txBox="1">
              <a:spLocks noChangeArrowheads="1"/>
            </p:cNvSpPr>
            <p:nvPr/>
          </p:nvSpPr>
          <p:spPr bwMode="auto">
            <a:xfrm>
              <a:off x="1692275" y="3536375"/>
              <a:ext cx="6480175" cy="21464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nl-BE" sz="1400" i="1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 </a:t>
              </a:r>
              <a:r>
                <a:rPr lang="nl-BE" sz="1400" i="1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en Ruimte: 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Planningssystemen,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Landschapsecologie</a:t>
              </a:r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Milieueffectrapportage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nl-BE" sz="1400" i="1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 </a:t>
              </a:r>
              <a:r>
                <a:rPr lang="nl-BE" sz="1400" i="1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en Gezondheid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: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Ecotoxicologie, Humane en ecotoxicologische milieurisicobeoordeling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Xenobiotica in de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Voeding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nl-BE" sz="1400" i="1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 </a:t>
              </a:r>
              <a:r>
                <a:rPr lang="nl-BE" sz="1400" i="1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en Bedrijf</a:t>
              </a:r>
              <a:r>
                <a:rPr lang="nl-BE" sz="1400" i="1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:</a:t>
              </a:r>
              <a:r>
                <a:rPr lang="nl-BE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Water Treatment Technology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, Bedrijfsinterne Milieuzorg en Milieuzorgsystemen,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BE" sz="14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Cleantech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BE" sz="14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for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Food, Water </a:t>
              </a:r>
              <a:r>
                <a:rPr lang="nl-BE" sz="14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and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Energy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, Milieurisico-evaluatie en Milieugevaarlijke stoffen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nl-BE" sz="1400" i="1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Geïntegreerde </a:t>
              </a:r>
              <a:r>
                <a:rPr lang="nl-BE" sz="1400" i="1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Milieuthema’s</a:t>
              </a:r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: Integraal Waterbeheer, Global Change,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Integraal waterbeheer-Case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River 21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nl-BE" sz="1400" i="1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Europa </a:t>
              </a:r>
              <a:r>
                <a:rPr lang="nl-BE" sz="1400" i="1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en Milieu: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EU-Milieubeleid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nl-BE" sz="1400" i="1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Duurzame Ontwikkeling: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Duurzame ontwikkeling-Capita </a:t>
              </a:r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Selecta</a:t>
              </a:r>
              <a:endParaRPr lang="nl-NL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761" name="Text Box 33"/>
            <p:cNvSpPr txBox="1">
              <a:spLocks noChangeArrowheads="1"/>
            </p:cNvSpPr>
            <p:nvPr/>
          </p:nvSpPr>
          <p:spPr bwMode="auto">
            <a:xfrm>
              <a:off x="1692275" y="1196753"/>
              <a:ext cx="6480175" cy="29004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r>
                <a:rPr lang="nl-BE" sz="1800" b="1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Verplichte Basismodule (33 SP</a:t>
              </a:r>
              <a:r>
                <a:rPr lang="nl-BE" sz="1800" b="1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nl-BE" sz="1800" b="1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764" name="Text Box 36"/>
            <p:cNvSpPr txBox="1">
              <a:spLocks noChangeArrowheads="1"/>
            </p:cNvSpPr>
            <p:nvPr/>
          </p:nvSpPr>
          <p:spPr bwMode="auto">
            <a:xfrm>
              <a:off x="1692275" y="1486802"/>
              <a:ext cx="2160588" cy="17182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r>
                <a:rPr lang="nl-BE" sz="1400" b="1" baseline="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NATUURWETENSCHAPPELIJKE ANALYSE (12 SP</a:t>
              </a:r>
              <a:r>
                <a:rPr lang="nl-BE" sz="1400" b="1" baseline="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nl-BE" sz="14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Ecosysteembeheer</a:t>
              </a:r>
            </a:p>
            <a:p>
              <a:pPr algn="ctr"/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Biosfeer: lucht, water,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bodem Inleiding tot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Milieutechnologie </a:t>
              </a:r>
              <a:endParaRPr lang="nl-BE" sz="14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Milieugezondheidskunde</a:t>
              </a:r>
              <a:r>
                <a:rPr lang="nl-BE" sz="12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BE" sz="12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nl-NL" sz="12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767" name="Text Box 39"/>
            <p:cNvSpPr txBox="1">
              <a:spLocks noChangeArrowheads="1"/>
            </p:cNvSpPr>
            <p:nvPr/>
          </p:nvSpPr>
          <p:spPr bwMode="auto">
            <a:xfrm>
              <a:off x="3851275" y="1486802"/>
              <a:ext cx="2159000" cy="17182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r>
                <a:rPr lang="nl-BE" sz="1400" b="1" baseline="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BELEIDSWETENSCHAPPELIJKE ANALYSE (9 SP) </a:t>
              </a:r>
              <a:endParaRPr lang="nl-BE" sz="1400" b="1" baseline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nl-BE" sz="14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Milieubeleid </a:t>
              </a:r>
              <a:endParaRPr lang="nl-BE" sz="14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Milieurecht</a:t>
              </a:r>
            </a:p>
            <a:p>
              <a:pPr algn="ctr"/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Milieueconomie</a:t>
              </a:r>
              <a:endParaRPr lang="nl-NL" sz="14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770" name="Text Box 42"/>
            <p:cNvSpPr txBox="1">
              <a:spLocks noChangeArrowheads="1"/>
            </p:cNvSpPr>
            <p:nvPr/>
          </p:nvSpPr>
          <p:spPr bwMode="auto">
            <a:xfrm>
              <a:off x="5940424" y="1486802"/>
              <a:ext cx="2232025" cy="17182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endParaRPr lang="nl-BE" sz="1200" b="1" baseline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nl-BE" sz="1400" b="1" baseline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b="1" baseline="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GEINTEGREERDE ANALYSE EN BEHEER (12 SP) </a:t>
              </a:r>
              <a:endParaRPr lang="nl-BE" sz="14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Duurzame ontwikkeling</a:t>
              </a:r>
              <a:endParaRPr lang="nl-NL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Geïntegreerde casus  &amp; Projectmanagement</a:t>
              </a:r>
            </a:p>
            <a:p>
              <a:pPr algn="ctr"/>
              <a:r>
                <a:rPr lang="nl-BE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Methoden en Technieken voor Interdisciplinair Onderzoek</a:t>
              </a:r>
            </a:p>
            <a:p>
              <a:pPr algn="ctr"/>
              <a:endParaRPr lang="nl-BE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nl-BE" sz="12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6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9836" y="621261"/>
            <a:ext cx="7943977" cy="635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Opleidingsonderdelen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Master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Milieuwetenschap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Traject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Milieucoördinator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A (66 SP)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1751" name="AutoShape 23"/>
          <p:cNvSpPr>
            <a:spLocks noChangeAspect="1" noChangeArrowheads="1"/>
          </p:cNvSpPr>
          <p:nvPr/>
        </p:nvSpPr>
        <p:spPr bwMode="auto">
          <a:xfrm>
            <a:off x="1763713" y="1268413"/>
            <a:ext cx="6697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>
            <a:off x="2701925" y="1862138"/>
            <a:ext cx="4986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algn="ctr"/>
            <a:endParaRPr lang="nl-NL" sz="2400"/>
          </a:p>
        </p:txBody>
      </p:sp>
      <p:sp>
        <p:nvSpPr>
          <p:cNvPr id="201753" name="Text Box 25"/>
          <p:cNvSpPr txBox="1">
            <a:spLocks noChangeArrowheads="1"/>
          </p:cNvSpPr>
          <p:nvPr/>
        </p:nvSpPr>
        <p:spPr bwMode="auto">
          <a:xfrm>
            <a:off x="2701925" y="1862138"/>
            <a:ext cx="4986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algn="ctr"/>
            <a:endParaRPr lang="nl-NL" sz="2400"/>
          </a:p>
        </p:txBody>
      </p:sp>
      <p:sp>
        <p:nvSpPr>
          <p:cNvPr id="201762" name="Text Box 34"/>
          <p:cNvSpPr txBox="1">
            <a:spLocks noChangeArrowheads="1"/>
          </p:cNvSpPr>
          <p:nvPr/>
        </p:nvSpPr>
        <p:spPr bwMode="auto">
          <a:xfrm>
            <a:off x="2701925" y="1862138"/>
            <a:ext cx="4986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algn="ctr"/>
            <a:endParaRPr lang="nl-NL" sz="2400"/>
          </a:p>
        </p:txBody>
      </p:sp>
      <p:sp>
        <p:nvSpPr>
          <p:cNvPr id="201768" name="Text Box 40"/>
          <p:cNvSpPr txBox="1">
            <a:spLocks noChangeArrowheads="1"/>
          </p:cNvSpPr>
          <p:nvPr/>
        </p:nvSpPr>
        <p:spPr bwMode="auto">
          <a:xfrm>
            <a:off x="4284663" y="2168525"/>
            <a:ext cx="2159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endParaRPr lang="nl-NL" sz="2400">
              <a:latin typeface="Verdana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968072" y="1462834"/>
            <a:ext cx="7202563" cy="4924939"/>
            <a:chOff x="1690688" y="1196752"/>
            <a:chExt cx="6481762" cy="4670318"/>
          </a:xfrm>
        </p:grpSpPr>
        <p:sp>
          <p:nvSpPr>
            <p:cNvPr id="201756" name="Text Box 28"/>
            <p:cNvSpPr txBox="1">
              <a:spLocks noChangeArrowheads="1"/>
            </p:cNvSpPr>
            <p:nvPr/>
          </p:nvSpPr>
          <p:spPr bwMode="auto">
            <a:xfrm>
              <a:off x="1692275" y="3217187"/>
              <a:ext cx="6480175" cy="51498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r>
                <a:rPr lang="nl-BE" sz="1800" b="1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Traject</a:t>
              </a:r>
              <a:r>
                <a:rPr lang="nl-BE" sz="18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Milieucoördinator (</a:t>
              </a:r>
              <a:r>
                <a:rPr lang="nl-BE" sz="1800" b="1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18 </a:t>
              </a:r>
              <a:r>
                <a:rPr lang="nl-BE" sz="1800" b="1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SP)</a:t>
              </a:r>
              <a:endParaRPr lang="nl-NL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758" name="Text Box 30"/>
            <p:cNvSpPr txBox="1">
              <a:spLocks noChangeArrowheads="1"/>
            </p:cNvSpPr>
            <p:nvPr/>
          </p:nvSpPr>
          <p:spPr bwMode="auto">
            <a:xfrm>
              <a:off x="1690688" y="5455790"/>
              <a:ext cx="6480175" cy="4112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r>
                <a:rPr lang="nl-BE" sz="1800" b="1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Masterproef (15 SP)</a:t>
              </a:r>
              <a:endParaRPr lang="nl-NL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760" name="Text Box 32"/>
            <p:cNvSpPr txBox="1">
              <a:spLocks noChangeArrowheads="1"/>
            </p:cNvSpPr>
            <p:nvPr/>
          </p:nvSpPr>
          <p:spPr bwMode="auto">
            <a:xfrm>
              <a:off x="1690688" y="3732173"/>
              <a:ext cx="6480175" cy="176708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Milieueffectrapportage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Ecotoxicologie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Water Treatment Technology</a:t>
              </a:r>
              <a:endParaRPr lang="nl-BE" sz="14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Bedrijfsinterne Milieuzorg en Milieuzorgsystemen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nl-BE" sz="1400" baseline="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Cleantech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BE" sz="1400" baseline="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for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Food, Water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BE" sz="14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and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Energy</a:t>
              </a:r>
              <a:endParaRPr lang="nl-BE" sz="14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Milieurisico-evaluatie en Milieugevaarlijke stoffen</a:t>
              </a:r>
            </a:p>
          </p:txBody>
        </p:sp>
        <p:sp>
          <p:nvSpPr>
            <p:cNvPr id="201761" name="Text Box 33"/>
            <p:cNvSpPr txBox="1">
              <a:spLocks noChangeArrowheads="1"/>
            </p:cNvSpPr>
            <p:nvPr/>
          </p:nvSpPr>
          <p:spPr bwMode="auto">
            <a:xfrm>
              <a:off x="1692275" y="1196752"/>
              <a:ext cx="6480175" cy="5034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r>
                <a:rPr lang="nl-BE" sz="1800" b="1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Verplichte Basismodule (33 SP</a:t>
              </a:r>
              <a:r>
                <a:rPr lang="nl-BE" sz="1800" b="1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nl-BE" sz="1800" b="1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764" name="Text Box 36"/>
            <p:cNvSpPr txBox="1">
              <a:spLocks noChangeArrowheads="1"/>
            </p:cNvSpPr>
            <p:nvPr/>
          </p:nvSpPr>
          <p:spPr bwMode="auto">
            <a:xfrm>
              <a:off x="1692275" y="1700213"/>
              <a:ext cx="2160588" cy="15284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r>
                <a:rPr lang="nl-BE" sz="1400" b="1" baseline="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NATUURWETENSCHAPPELIJKE ANALYSE (12 SP</a:t>
              </a:r>
              <a:r>
                <a:rPr lang="nl-BE" sz="1400" b="1" baseline="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nl-BE" sz="14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Ecosysteembeheer</a:t>
              </a:r>
            </a:p>
            <a:p>
              <a:pPr algn="ctr"/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Biosfeer: lucht, water, bodem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Inleiding tot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Milieutechnologie </a:t>
              </a:r>
              <a:endParaRPr lang="nl-BE" sz="14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Milieugezondheidskunde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nl-NL" sz="14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767" name="Text Box 39"/>
            <p:cNvSpPr txBox="1">
              <a:spLocks noChangeArrowheads="1"/>
            </p:cNvSpPr>
            <p:nvPr/>
          </p:nvSpPr>
          <p:spPr bwMode="auto">
            <a:xfrm>
              <a:off x="3851275" y="1700214"/>
              <a:ext cx="2159000" cy="151697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r>
                <a:rPr lang="nl-BE" sz="1400" b="1" baseline="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BELEIDSWETENSCHAPPELIJKE ANALYSE (9 SP) </a:t>
              </a:r>
              <a:endParaRPr lang="nl-BE" sz="1400" b="1" baseline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nl-BE" sz="12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Milieubeleid </a:t>
              </a:r>
            </a:p>
            <a:p>
              <a:pPr algn="ctr"/>
              <a:r>
                <a:rPr lang="nl-BE" sz="1400" baseline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Milieurecht</a:t>
              </a:r>
            </a:p>
            <a:p>
              <a:pPr algn="ctr"/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Milieueconomie</a:t>
              </a:r>
              <a:endParaRPr lang="nl-NL" sz="14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770" name="Text Box 42"/>
            <p:cNvSpPr txBox="1">
              <a:spLocks noChangeArrowheads="1"/>
            </p:cNvSpPr>
            <p:nvPr/>
          </p:nvSpPr>
          <p:spPr bwMode="auto">
            <a:xfrm>
              <a:off x="5940424" y="1700214"/>
              <a:ext cx="2232025" cy="151697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anchor="ctr"/>
            <a:lstStyle/>
            <a:p>
              <a:pPr algn="ctr"/>
              <a:r>
                <a:rPr lang="nl-BE" sz="1400" b="1" baseline="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GEINTEGREERDE ANALYSE EN BEHEER (12 SP) </a:t>
              </a:r>
              <a:endParaRPr lang="nl-BE" sz="14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Duurzame ontwikkeling</a:t>
              </a:r>
              <a:endParaRPr lang="nl-NL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Geïntegreerde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casus &amp; </a:t>
              </a:r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Projectmanagement</a:t>
              </a:r>
              <a:endParaRPr lang="nl-BE" sz="14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nl-BE" sz="1400" baseline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Methoden en Technieken voor Interdisciplinair</a:t>
              </a:r>
              <a:r>
                <a:rPr lang="nl-BE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Onderzoek</a:t>
              </a:r>
              <a:endParaRPr lang="nl-BE" sz="14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3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7942263" cy="635000"/>
          </a:xfrm>
        </p:spPr>
        <p:txBody>
          <a:bodyPr/>
          <a:lstStyle/>
          <a:p>
            <a:pPr algn="r"/>
            <a:r>
              <a:rPr lang="nl-N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MMW/Docenten</a:t>
            </a:r>
            <a:endParaRPr lang="nl-NL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3795" name="Rectangle 19"/>
          <p:cNvSpPr>
            <a:spLocks noChangeArrowheads="1"/>
          </p:cNvSpPr>
          <p:nvPr/>
        </p:nvSpPr>
        <p:spPr bwMode="auto">
          <a:xfrm>
            <a:off x="971550" y="1268760"/>
            <a:ext cx="79216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</a:pPr>
            <a:r>
              <a:rPr lang="nl-NL" sz="2000" b="1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Docenten</a:t>
            </a:r>
            <a:r>
              <a:rPr lang="nl-NL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2000" b="1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uit </a:t>
            </a:r>
            <a:r>
              <a:rPr lang="nl-NL" sz="2000" b="1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volgende faculteiten: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600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Wetenschappen: </a:t>
            </a:r>
            <a:r>
              <a:rPr lang="nl-NL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nl-NL" sz="16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iologie,</a:t>
            </a:r>
            <a:r>
              <a:rPr lang="nl-NL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nl-NL" sz="16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cheikunde, Bio-ingenieurswetenschappen</a:t>
            </a:r>
            <a:endParaRPr lang="nl-NL" sz="1600" baseline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6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Sociale Wetenschappen: Sociologie, Politieke wetenschappen, Opleidings- en Onderwijswetenschappen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6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Bedrijfswetenschappen</a:t>
            </a:r>
            <a:r>
              <a:rPr lang="nl-NL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 Economie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6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Geneeskunde en Gezondheidswetenschappen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Farmaceutische, Biomedische en Diergeneeskundige wetenschappen</a:t>
            </a:r>
            <a:r>
              <a:rPr lang="nl-NL" sz="16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Ontwerpwetenschappen</a:t>
            </a:r>
            <a:endParaRPr lang="nl-NL" sz="1600" baseline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6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Rechten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600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Toegepaste Ingenieurswetenschappen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Letteren en Wijsbegeerte</a:t>
            </a:r>
            <a:endParaRPr lang="nl-NL" sz="1600" baseline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  <a:buFont typeface="Wingdings" pitchFamily="2" charset="2"/>
              <a:buChar char="ü"/>
            </a:pPr>
            <a:r>
              <a:rPr lang="nl-NL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Instituut voor Ontwikkelingsbeleid en –beheer</a:t>
            </a:r>
            <a:endParaRPr lang="nl-NL" sz="1600" baseline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60000"/>
              </a:spcAft>
            </a:pPr>
            <a:r>
              <a:rPr lang="nl-NL" b="1" baseline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nl-NL" b="1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gastdocenten</a:t>
            </a:r>
            <a:r>
              <a:rPr lang="nl-NL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uit wetenschappelijke instituten en het werkveld</a:t>
            </a:r>
            <a:endParaRPr lang="nl-NL" b="1" baseline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nl-NL" sz="1800" baseline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_presentatie_01[3]">
  <a:themeElements>
    <a:clrScheme name="UA themakleuren">
      <a:dk1>
        <a:srgbClr val="2A2A2A"/>
      </a:dk1>
      <a:lt1>
        <a:sysClr val="window" lastClr="FFFFFF"/>
      </a:lt1>
      <a:dk2>
        <a:srgbClr val="003D64"/>
      </a:dk2>
      <a:lt2>
        <a:srgbClr val="7E002F"/>
      </a:lt2>
      <a:accent1>
        <a:srgbClr val="0098C3"/>
      </a:accent1>
      <a:accent2>
        <a:srgbClr val="CE8E00"/>
      </a:accent2>
      <a:accent3>
        <a:srgbClr val="D9D9D9"/>
      </a:accent3>
      <a:accent4>
        <a:srgbClr val="7577C0"/>
      </a:accent4>
      <a:accent5>
        <a:srgbClr val="AEA400"/>
      </a:accent5>
      <a:accent6>
        <a:srgbClr val="E98300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UA themakleuren">
      <a:dk1>
        <a:srgbClr val="2A2A2A"/>
      </a:dk1>
      <a:lt1>
        <a:sysClr val="window" lastClr="FFFFFF"/>
      </a:lt1>
      <a:dk2>
        <a:srgbClr val="003D64"/>
      </a:dk2>
      <a:lt2>
        <a:srgbClr val="7E002F"/>
      </a:lt2>
      <a:accent1>
        <a:srgbClr val="0098C3"/>
      </a:accent1>
      <a:accent2>
        <a:srgbClr val="CE8E00"/>
      </a:accent2>
      <a:accent3>
        <a:srgbClr val="D9D9D9"/>
      </a:accent3>
      <a:accent4>
        <a:srgbClr val="7577C0"/>
      </a:accent4>
      <a:accent5>
        <a:srgbClr val="AEA400"/>
      </a:accent5>
      <a:accent6>
        <a:srgbClr val="E98300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VoorbladPPT</Template>
  <TotalTime>728</TotalTime>
  <Words>964</Words>
  <Application>Microsoft Office PowerPoint</Application>
  <PresentationFormat>Diavoorstelling (4:3)</PresentationFormat>
  <Paragraphs>237</Paragraphs>
  <Slides>20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UA_presentatie_01[3]</vt:lpstr>
      <vt:lpstr>Office-thema</vt:lpstr>
      <vt:lpstr>Master in de Milieuwetenschap</vt:lpstr>
      <vt:lpstr>Master in de Milieuwetenschap? </vt:lpstr>
      <vt:lpstr>    Doelstellingen - verwachtingen </vt:lpstr>
      <vt:lpstr>Voor wie?</vt:lpstr>
      <vt:lpstr>Studentenaantallen Master MW</vt:lpstr>
      <vt:lpstr>Master in de Milieuwetenschap? </vt:lpstr>
      <vt:lpstr>Opleidingsonderdelen Master Milieuwetenschap 60 studiepunten </vt:lpstr>
      <vt:lpstr>Opleidingsonderdelen Master Milieuwetenschap Traject Milieucoördinator A (66 SP)</vt:lpstr>
      <vt:lpstr>MMW/Docenten</vt:lpstr>
      <vt:lpstr> MMW/Kenmerken </vt:lpstr>
      <vt:lpstr> MMW/Kenmerken </vt:lpstr>
      <vt:lpstr>PowerPoint-presentatie</vt:lpstr>
      <vt:lpstr>Locaties</vt:lpstr>
      <vt:lpstr>Werken en studeren</vt:lpstr>
      <vt:lpstr>Toekomstmogelijkheden</vt:lpstr>
      <vt:lpstr>Tewerkstelling-Sectoren   </vt:lpstr>
      <vt:lpstr>Tewerkstelling-Functies (alumni-bevraging 2014) </vt:lpstr>
      <vt:lpstr>Tewerkstelling na afstuderen (alumni-bevraging 2014) </vt:lpstr>
      <vt:lpstr>Communicatie binnen de opleiding</vt:lpstr>
      <vt:lpstr>Contactpersonen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Verberckmoes Sarah</dc:creator>
  <cp:lastModifiedBy>Leen Herrijgers</cp:lastModifiedBy>
  <cp:revision>91</cp:revision>
  <cp:lastPrinted>2019-02-22T13:17:09Z</cp:lastPrinted>
  <dcterms:created xsi:type="dcterms:W3CDTF">2012-04-19T08:19:48Z</dcterms:created>
  <dcterms:modified xsi:type="dcterms:W3CDTF">2020-04-06T09:16:22Z</dcterms:modified>
</cp:coreProperties>
</file>